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70" r:id="rId3"/>
    <p:sldId id="271" r:id="rId4"/>
    <p:sldId id="285" r:id="rId5"/>
    <p:sldId id="273" r:id="rId6"/>
    <p:sldId id="282" r:id="rId7"/>
    <p:sldId id="274" r:id="rId8"/>
    <p:sldId id="284" r:id="rId9"/>
    <p:sldId id="287" r:id="rId10"/>
    <p:sldId id="289" r:id="rId11"/>
    <p:sldId id="288" r:id="rId12"/>
    <p:sldId id="290" r:id="rId13"/>
    <p:sldId id="265" r:id="rId14"/>
    <p:sldId id="28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A541"/>
    <a:srgbClr val="64A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8" d="100"/>
          <a:sy n="78" d="100"/>
        </p:scale>
        <p:origin x="77" y="52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1B79A6-398E-4058-9A3F-DC60F1C30065}" type="datetimeFigureOut">
              <a:rPr lang="en-US" smtClean="0"/>
              <a:t>5/11/2022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BC08AD-E34A-4E0F-ACBD-53185F19F709}" type="slidenum">
              <a:rPr lang="en-US" smtClean="0"/>
              <a:t>‹#›</a:t>
            </a:fld>
            <a:endParaRPr lang="en-US"/>
          </a:p>
        </p:txBody>
      </p:sp>
    </p:spTree>
    <p:extLst>
      <p:ext uri="{BB962C8B-B14F-4D97-AF65-F5344CB8AC3E}">
        <p14:creationId xmlns:p14="http://schemas.microsoft.com/office/powerpoint/2010/main" val="764180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003F27-55F3-456D-9A3A-087C8D5EE4DE}"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005036-46A5-4241-82DA-CD6659C09317}"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B87A2F-8FC2-4742-A471-6260E5040F93}"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091B90-F249-46A7-B8F7-535AE48B5052}"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A18557-60E2-497E-A1EB-66EE69384C8C}"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5791A5-C5F4-4023-AFBE-B2A340581575}"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96B7CF-6301-4BCE-A85F-D15DB767409B}"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DD7A6-90F0-45C1-9A7A-DF26FA7A92F9}"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C52EBF-FD60-4B8D-B7E0-99A7E5AD9545}"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F200B-4276-4B15-8219-22ADF6D5AD26}" type="datetime1">
              <a:rPr lang="en-US" smtClean="0"/>
              <a:t>5/11/2022</a:t>
            </a:fld>
            <a:endParaRPr lang="en-US" dirty="0"/>
          </a:p>
        </p:txBody>
      </p:sp>
      <p:sp>
        <p:nvSpPr>
          <p:cNvPr id="5" name="Footer Placeholder 4"/>
          <p:cNvSpPr>
            <a:spLocks noGrp="1"/>
          </p:cNvSpPr>
          <p:nvPr>
            <p:ph type="ftr" sz="quarter" idx="11"/>
          </p:nvPr>
        </p:nvSpPr>
        <p:spPr/>
        <p:txBody>
          <a:bodyPr/>
          <a:lstStyle/>
          <a:p>
            <a:r>
              <a:rPr lang="en-US"/>
              <a:t>86TH ANNUAL SHAREHOLDERS MEETING</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518CCF-CE2E-45FC-A1FB-9D5D20D1A4F0}" type="datetime1">
              <a:rPr lang="en-US" smtClean="0"/>
              <a:t>5/11/2022</a:t>
            </a:fld>
            <a:endParaRPr lang="en-US" dirty="0"/>
          </a:p>
        </p:txBody>
      </p:sp>
      <p:sp>
        <p:nvSpPr>
          <p:cNvPr id="6" name="Footer Placeholder 5"/>
          <p:cNvSpPr>
            <a:spLocks noGrp="1"/>
          </p:cNvSpPr>
          <p:nvPr>
            <p:ph type="ftr" sz="quarter" idx="11"/>
          </p:nvPr>
        </p:nvSpPr>
        <p:spPr/>
        <p:txBody>
          <a:bodyPr/>
          <a:lstStyle/>
          <a:p>
            <a:r>
              <a:rPr lang="en-US"/>
              <a:t>86TH ANNUAL SHAREHOLDERS MEETING</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7A2150-56B4-40B8-A0D4-57E75EAECD3D}" type="datetime1">
              <a:rPr lang="en-US" smtClean="0"/>
              <a:t>5/11/2022</a:t>
            </a:fld>
            <a:endParaRPr lang="en-US" dirty="0"/>
          </a:p>
        </p:txBody>
      </p:sp>
      <p:sp>
        <p:nvSpPr>
          <p:cNvPr id="8" name="Footer Placeholder 7"/>
          <p:cNvSpPr>
            <a:spLocks noGrp="1"/>
          </p:cNvSpPr>
          <p:nvPr>
            <p:ph type="ftr" sz="quarter" idx="11"/>
          </p:nvPr>
        </p:nvSpPr>
        <p:spPr/>
        <p:txBody>
          <a:bodyPr/>
          <a:lstStyle/>
          <a:p>
            <a:r>
              <a:rPr lang="en-US"/>
              <a:t>86TH ANNUAL SHAREHOLDERS MEETING</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DD8F9C-9452-4B84-B227-360A08C273BA}" type="datetime1">
              <a:rPr lang="en-US" smtClean="0"/>
              <a:t>5/11/2022</a:t>
            </a:fld>
            <a:endParaRPr lang="en-US" dirty="0"/>
          </a:p>
        </p:txBody>
      </p:sp>
      <p:sp>
        <p:nvSpPr>
          <p:cNvPr id="4" name="Footer Placeholder 3"/>
          <p:cNvSpPr>
            <a:spLocks noGrp="1"/>
          </p:cNvSpPr>
          <p:nvPr>
            <p:ph type="ftr" sz="quarter" idx="11"/>
          </p:nvPr>
        </p:nvSpPr>
        <p:spPr/>
        <p:txBody>
          <a:bodyPr/>
          <a:lstStyle/>
          <a:p>
            <a:r>
              <a:rPr lang="en-US"/>
              <a:t>86TH ANNUAL SHAREHOLDERS MEETING</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31AADA-5741-46E2-99D0-0533BFAA62C9}" type="datetime1">
              <a:rPr lang="en-US" smtClean="0"/>
              <a:t>5/11/2022</a:t>
            </a:fld>
            <a:endParaRPr lang="en-US" dirty="0"/>
          </a:p>
        </p:txBody>
      </p:sp>
      <p:sp>
        <p:nvSpPr>
          <p:cNvPr id="3" name="Footer Placeholder 2"/>
          <p:cNvSpPr>
            <a:spLocks noGrp="1"/>
          </p:cNvSpPr>
          <p:nvPr>
            <p:ph type="ftr" sz="quarter" idx="11"/>
          </p:nvPr>
        </p:nvSpPr>
        <p:spPr/>
        <p:txBody>
          <a:bodyPr/>
          <a:lstStyle/>
          <a:p>
            <a:r>
              <a:rPr lang="en-US"/>
              <a:t>86TH ANNUAL SHAREHOLDERS MEETING</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87CFD3-4FC0-476C-9A73-577F972A63D3}" type="datetime1">
              <a:rPr lang="en-US" smtClean="0"/>
              <a:t>5/11/2022</a:t>
            </a:fld>
            <a:endParaRPr lang="en-US" dirty="0"/>
          </a:p>
        </p:txBody>
      </p:sp>
      <p:sp>
        <p:nvSpPr>
          <p:cNvPr id="6" name="Footer Placeholder 5"/>
          <p:cNvSpPr>
            <a:spLocks noGrp="1"/>
          </p:cNvSpPr>
          <p:nvPr>
            <p:ph type="ftr" sz="quarter" idx="11"/>
          </p:nvPr>
        </p:nvSpPr>
        <p:spPr/>
        <p:txBody>
          <a:bodyPr/>
          <a:lstStyle/>
          <a:p>
            <a:r>
              <a:rPr lang="en-US"/>
              <a:t>86TH ANNUAL SHAREHOLDERS MEETING</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662FC2-211E-4C3D-BAC3-47DF0BC6EF5A}" type="datetime1">
              <a:rPr lang="en-US" smtClean="0"/>
              <a:t>5/11/2022</a:t>
            </a:fld>
            <a:endParaRPr lang="en-US" dirty="0"/>
          </a:p>
        </p:txBody>
      </p:sp>
      <p:sp>
        <p:nvSpPr>
          <p:cNvPr id="6" name="Footer Placeholder 5"/>
          <p:cNvSpPr>
            <a:spLocks noGrp="1"/>
          </p:cNvSpPr>
          <p:nvPr>
            <p:ph type="ftr" sz="quarter" idx="11"/>
          </p:nvPr>
        </p:nvSpPr>
        <p:spPr/>
        <p:txBody>
          <a:bodyPr/>
          <a:lstStyle/>
          <a:p>
            <a:r>
              <a:rPr lang="en-US"/>
              <a:t>86TH ANNUAL SHAREHOLDERS MEETING</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02A736-4CE5-499C-86CB-A36DE9E76E1D}" type="datetime1">
              <a:rPr lang="en-US" smtClean="0"/>
              <a:t>5/11/2022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86TH ANNUAL SHAREHOLDERS MEETING</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5" name="Group 9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6" name="Straight Connector 9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97" name="Straight Connector 9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9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Isosceles Triangle 9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4" name="Isosceles Triangle 10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5" name="Isosceles Triangle 10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07" name="Rectangle 106">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9" name="Rectangle 108">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 name="Straight Connector 110">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15"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Isosceles Triangle 118">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Isosceles Triangle 122">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5" name="Freeform: Shape 124">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CE5B6F-DBEA-472C-B083-F6D795D22FC4}"/>
              </a:ext>
            </a:extLst>
          </p:cNvPr>
          <p:cNvSpPr>
            <a:spLocks noGrp="1"/>
          </p:cNvSpPr>
          <p:nvPr>
            <p:ph type="ctrTitle"/>
          </p:nvPr>
        </p:nvSpPr>
        <p:spPr>
          <a:xfrm>
            <a:off x="8014789" y="5702400"/>
            <a:ext cx="4177211" cy="943730"/>
          </a:xfrm>
        </p:spPr>
        <p:txBody>
          <a:bodyPr vert="horz" lIns="91440" tIns="45720" rIns="91440" bIns="45720" rtlCol="0" anchor="ctr">
            <a:normAutofit/>
          </a:bodyPr>
          <a:lstStyle/>
          <a:p>
            <a:r>
              <a:rPr lang="en-US" sz="1800" dirty="0">
                <a:solidFill>
                  <a:srgbClr val="FFFFFF"/>
                </a:solidFill>
              </a:rPr>
              <a:t>Lorenzo Alexander, Board Chair</a:t>
            </a:r>
            <a:br>
              <a:rPr lang="en-US" sz="1800" dirty="0">
                <a:solidFill>
                  <a:srgbClr val="FFFFFF"/>
                </a:solidFill>
              </a:rPr>
            </a:br>
            <a:r>
              <a:rPr lang="en-US" sz="1800" dirty="0">
                <a:solidFill>
                  <a:srgbClr val="FFFFFF"/>
                </a:solidFill>
              </a:rPr>
              <a:t>Sheilah Montgomery, CEO</a:t>
            </a:r>
            <a:br>
              <a:rPr lang="en-US" sz="1800" dirty="0">
                <a:solidFill>
                  <a:srgbClr val="FFFFFF"/>
                </a:solidFill>
              </a:rPr>
            </a:br>
            <a:endParaRPr lang="en-US" sz="1800" dirty="0">
              <a:solidFill>
                <a:srgbClr val="FFFFFF"/>
              </a:solidFill>
            </a:endParaRPr>
          </a:p>
        </p:txBody>
      </p:sp>
      <p:pic>
        <p:nvPicPr>
          <p:cNvPr id="7" name="Picture 6" descr="A picture containing food, drawing&#10;&#10;Description automatically generated">
            <a:extLst>
              <a:ext uri="{FF2B5EF4-FFF2-40B4-BE49-F238E27FC236}">
                <a16:creationId xmlns:a16="http://schemas.microsoft.com/office/drawing/2014/main" id="{78423537-627A-435E-84EB-F04621C151D9}"/>
              </a:ext>
            </a:extLst>
          </p:cNvPr>
          <p:cNvPicPr>
            <a:picLocks noChangeAspect="1"/>
          </p:cNvPicPr>
          <p:nvPr/>
        </p:nvPicPr>
        <p:blipFill rotWithShape="1">
          <a:blip r:embed="rId2"/>
          <a:srcRect t="7339" r="-2" b="-2"/>
          <a:stretch/>
        </p:blipFill>
        <p:spPr>
          <a:xfrm>
            <a:off x="311117" y="551994"/>
            <a:ext cx="4238751" cy="2844800"/>
          </a:xfrm>
          <a:prstGeom prst="rect">
            <a:avLst/>
          </a:prstGeom>
        </p:spPr>
      </p:pic>
      <p:sp>
        <p:nvSpPr>
          <p:cNvPr id="3" name="Subtitle 2">
            <a:extLst>
              <a:ext uri="{FF2B5EF4-FFF2-40B4-BE49-F238E27FC236}">
                <a16:creationId xmlns:a16="http://schemas.microsoft.com/office/drawing/2014/main" id="{066AD9A1-0D23-4965-B8C8-D46571F4DDBF}"/>
              </a:ext>
            </a:extLst>
          </p:cNvPr>
          <p:cNvSpPr>
            <a:spLocks noGrp="1"/>
          </p:cNvSpPr>
          <p:nvPr>
            <p:ph type="subTitle" idx="1"/>
          </p:nvPr>
        </p:nvSpPr>
        <p:spPr>
          <a:xfrm>
            <a:off x="6855386" y="551994"/>
            <a:ext cx="5279270" cy="3715206"/>
          </a:xfrm>
        </p:spPr>
        <p:txBody>
          <a:bodyPr vert="horz" lIns="91440" tIns="45720" rIns="91440" bIns="45720" rtlCol="0" anchor="t">
            <a:normAutofit fontScale="92500" lnSpcReduction="10000"/>
          </a:bodyPr>
          <a:lstStyle/>
          <a:p>
            <a:pPr algn="l"/>
            <a:endParaRPr lang="en-US" dirty="0">
              <a:solidFill>
                <a:srgbClr val="FFFFFF"/>
              </a:solidFill>
            </a:endParaRPr>
          </a:p>
          <a:p>
            <a:pPr algn="ctr"/>
            <a:r>
              <a:rPr lang="en-US" sz="3200" b="1" i="1" dirty="0">
                <a:solidFill>
                  <a:srgbClr val="FFFFFF"/>
                </a:solidFill>
              </a:rPr>
              <a:t>“Caring for Members </a:t>
            </a:r>
          </a:p>
          <a:p>
            <a:pPr algn="ctr"/>
            <a:r>
              <a:rPr lang="en-US" sz="3200" b="1" i="1" dirty="0">
                <a:solidFill>
                  <a:srgbClr val="FFFFFF"/>
                </a:solidFill>
              </a:rPr>
              <a:t>is Service”</a:t>
            </a:r>
          </a:p>
          <a:p>
            <a:pPr algn="ctr"/>
            <a:endParaRPr lang="en-US" sz="2400" b="1" dirty="0">
              <a:solidFill>
                <a:srgbClr val="FFFFFF"/>
              </a:solidFill>
            </a:endParaRPr>
          </a:p>
          <a:p>
            <a:pPr algn="ctr"/>
            <a:r>
              <a:rPr lang="en-US" sz="2400" b="1" dirty="0">
                <a:solidFill>
                  <a:srgbClr val="FFFFFF"/>
                </a:solidFill>
              </a:rPr>
              <a:t>87</a:t>
            </a:r>
            <a:r>
              <a:rPr lang="en-US" sz="2400" b="1" baseline="30000" dirty="0">
                <a:solidFill>
                  <a:srgbClr val="FFFFFF"/>
                </a:solidFill>
              </a:rPr>
              <a:t>th</a:t>
            </a:r>
            <a:r>
              <a:rPr lang="en-US" sz="2400" b="1" dirty="0">
                <a:solidFill>
                  <a:srgbClr val="FFFFFF"/>
                </a:solidFill>
              </a:rPr>
              <a:t> SHAREHOLDERS</a:t>
            </a:r>
          </a:p>
          <a:p>
            <a:pPr algn="ctr"/>
            <a:r>
              <a:rPr lang="en-US" sz="2400" b="1" dirty="0">
                <a:solidFill>
                  <a:srgbClr val="FFFFFF"/>
                </a:solidFill>
              </a:rPr>
              <a:t>VIRTUAL ANNUAL MEETING</a:t>
            </a:r>
          </a:p>
          <a:p>
            <a:pPr algn="ctr"/>
            <a:r>
              <a:rPr lang="en-US" sz="2400" b="1" dirty="0">
                <a:solidFill>
                  <a:srgbClr val="FFFFFF"/>
                </a:solidFill>
              </a:rPr>
              <a:t>May 10, 2022</a:t>
            </a:r>
          </a:p>
          <a:p>
            <a:pPr algn="just"/>
            <a:r>
              <a:rPr lang="en-US" sz="2400" b="1" dirty="0">
                <a:solidFill>
                  <a:srgbClr val="FFFFFF"/>
                </a:solidFill>
              </a:rPr>
              <a:t>             6:30pm – 7:30pm</a:t>
            </a:r>
          </a:p>
          <a:p>
            <a:pPr algn="ctr"/>
            <a:endParaRPr lang="en-US" sz="2400" b="1" dirty="0">
              <a:solidFill>
                <a:srgbClr val="FFFFFF"/>
              </a:solidFill>
            </a:endParaRPr>
          </a:p>
          <a:p>
            <a:pPr algn="ctr"/>
            <a:endParaRPr lang="en-US" sz="2400" b="1" dirty="0">
              <a:solidFill>
                <a:srgbClr val="FFFFFF"/>
              </a:solidFill>
            </a:endParaRPr>
          </a:p>
        </p:txBody>
      </p:sp>
      <p:sp>
        <p:nvSpPr>
          <p:cNvPr id="4" name="Footer Placeholder 3">
            <a:extLst>
              <a:ext uri="{FF2B5EF4-FFF2-40B4-BE49-F238E27FC236}">
                <a16:creationId xmlns:a16="http://schemas.microsoft.com/office/drawing/2014/main" id="{C0E5EB83-24A4-4FA6-A02C-3F85F85B3A06}"/>
              </a:ext>
            </a:extLst>
          </p:cNvPr>
          <p:cNvSpPr>
            <a:spLocks noGrp="1"/>
          </p:cNvSpPr>
          <p:nvPr>
            <p:ph type="ftr" sz="quarter" idx="11"/>
          </p:nvPr>
        </p:nvSpPr>
        <p:spPr>
          <a:xfrm>
            <a:off x="122039" y="3503644"/>
            <a:ext cx="6297612" cy="1945288"/>
          </a:xfrm>
        </p:spPr>
        <p:txBody>
          <a:bodyPr/>
          <a:lstStyle/>
          <a:p>
            <a:pPr algn="just"/>
            <a:endParaRPr lang="en-US" sz="1600" dirty="0">
              <a:latin typeface="Aharoni" panose="02010803020104030203" pitchFamily="2" charset="-79"/>
              <a:cs typeface="Aharoni" panose="02010803020104030203" pitchFamily="2" charset="-79"/>
            </a:endParaRPr>
          </a:p>
          <a:p>
            <a:pPr algn="just"/>
            <a:r>
              <a:rPr lang="en-US" sz="1600" dirty="0">
                <a:latin typeface="Aharoni" panose="02010803020104030203" pitchFamily="2" charset="-79"/>
                <a:cs typeface="Aharoni" panose="02010803020104030203" pitchFamily="2" charset="-79"/>
              </a:rPr>
              <a:t>FAMUFCU MISSION STATEMENT</a:t>
            </a:r>
          </a:p>
          <a:p>
            <a:pPr algn="just"/>
            <a:endParaRPr lang="en-US" sz="1600" dirty="0"/>
          </a:p>
          <a:p>
            <a:pPr algn="just"/>
            <a:r>
              <a:rPr lang="en-US" sz="1100" dirty="0"/>
              <a:t>The purpose of the FAMU Federal Credit Union is to provide the best member service,</a:t>
            </a:r>
          </a:p>
          <a:p>
            <a:pPr algn="just"/>
            <a:r>
              <a:rPr lang="en-US" sz="1100" dirty="0"/>
              <a:t>quality financial services, and products that meet or exceed the needs of its </a:t>
            </a:r>
          </a:p>
          <a:p>
            <a:pPr algn="just"/>
            <a:r>
              <a:rPr lang="en-US" sz="1100" dirty="0"/>
              <a:t>members at affordable prices.</a:t>
            </a:r>
          </a:p>
          <a:p>
            <a:endParaRPr lang="en-US" sz="1600" dirty="0">
              <a:solidFill>
                <a:schemeClr val="accent2">
                  <a:lumMod val="75000"/>
                </a:schemeClr>
              </a:solidFill>
            </a:endParaRPr>
          </a:p>
        </p:txBody>
      </p:sp>
    </p:spTree>
    <p:extLst>
      <p:ext uri="{BB962C8B-B14F-4D97-AF65-F5344CB8AC3E}">
        <p14:creationId xmlns:p14="http://schemas.microsoft.com/office/powerpoint/2010/main" val="2279605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1" y="553673"/>
            <a:ext cx="1552364" cy="1124125"/>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1909126" y="79491"/>
            <a:ext cx="6297612" cy="365125"/>
          </a:xfrm>
        </p:spPr>
        <p:txBody>
          <a:bodyPr/>
          <a:lstStyle/>
          <a:p>
            <a:r>
              <a:rPr lang="en-US" sz="1100" dirty="0">
                <a:solidFill>
                  <a:schemeClr val="accent2">
                    <a:lumMod val="75000"/>
                  </a:schemeClr>
                </a:solidFill>
              </a:rPr>
              <a:t>                                                   SUPERVISORY COMMITTEE CHAIR 2022 REPORT </a:t>
            </a:r>
          </a:p>
        </p:txBody>
      </p:sp>
      <p:sp>
        <p:nvSpPr>
          <p:cNvPr id="4" name="TextBox 3">
            <a:extLst>
              <a:ext uri="{FF2B5EF4-FFF2-40B4-BE49-F238E27FC236}">
                <a16:creationId xmlns:a16="http://schemas.microsoft.com/office/drawing/2014/main" id="{9FD3AD7A-B7A9-45BF-A0B8-F0B44EBD31CA}"/>
              </a:ext>
            </a:extLst>
          </p:cNvPr>
          <p:cNvSpPr txBox="1"/>
          <p:nvPr/>
        </p:nvSpPr>
        <p:spPr>
          <a:xfrm>
            <a:off x="1711354" y="530645"/>
            <a:ext cx="7709483" cy="6247864"/>
          </a:xfrm>
          <a:prstGeom prst="rect">
            <a:avLst/>
          </a:prstGeom>
          <a:noFill/>
        </p:spPr>
        <p:txBody>
          <a:bodyPr wrap="square" rtlCol="0">
            <a:spAutoFit/>
          </a:bodyPr>
          <a:lstStyle/>
          <a:p>
            <a:pPr marL="0" marR="0" algn="ctr">
              <a:spcBef>
                <a:spcPts val="0"/>
              </a:spcBef>
              <a:spcAft>
                <a:spcPts val="0"/>
              </a:spcAft>
            </a:pPr>
            <a:r>
              <a:rPr lang="en-US" sz="1000" b="1" dirty="0">
                <a:effectLst/>
                <a:latin typeface="Times New Roman" panose="02020603050405020304" pitchFamily="18" charset="0"/>
                <a:ea typeface="Times New Roman" panose="02020603050405020304" pitchFamily="18" charset="0"/>
              </a:rPr>
              <a:t>Florida A&amp;M University Federal Credit Union (FAMUFCU)</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b="1" dirty="0">
                <a:effectLst/>
                <a:latin typeface="Times New Roman" panose="02020603050405020304" pitchFamily="18" charset="0"/>
                <a:ea typeface="Times New Roman" panose="02020603050405020304" pitchFamily="18" charset="0"/>
              </a:rPr>
              <a:t>87th Annual Meeting</a:t>
            </a:r>
            <a:endParaRPr lang="en-US" sz="10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000" b="1" kern="0" dirty="0">
                <a:effectLst/>
                <a:latin typeface="Times New Roman" panose="02020603050405020304" pitchFamily="18" charset="0"/>
              </a:rPr>
              <a:t>Supervisory Committee Report</a:t>
            </a:r>
            <a:endParaRPr lang="en-US" sz="1000" b="1" kern="0" dirty="0">
              <a:effectLst/>
              <a:latin typeface="Tahoma" panose="020B0604030504040204" pitchFamily="34" charset="0"/>
            </a:endParaRPr>
          </a:p>
          <a:p>
            <a:pPr marL="0" marR="0" algn="ctr">
              <a:spcBef>
                <a:spcPts val="0"/>
              </a:spcBef>
              <a:spcAft>
                <a:spcPts val="0"/>
              </a:spcAft>
            </a:pPr>
            <a:r>
              <a:rPr lang="en-US" sz="1000" b="1" dirty="0">
                <a:effectLst/>
                <a:latin typeface="Times New Roman" panose="02020603050405020304" pitchFamily="18" charset="0"/>
                <a:ea typeface="Times New Roman" panose="02020603050405020304" pitchFamily="18" charset="0"/>
              </a:rPr>
              <a:t>May 10, 2022</a:t>
            </a:r>
            <a:endParaRPr lang="en-US" sz="1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The Supervisory Committee is appointed by the Board of Directors and operates under the rules and regulations of the National Credit Union Administration (NCUA).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The Supervisory Committee is required to ensure that an independent review of the credit union’s financial records is conducted annually. Ewart and Associates were retained</a:t>
            </a:r>
            <a:r>
              <a:rPr lang="en-US" sz="1000" u="sng" dirty="0">
                <a:effectLst/>
                <a:latin typeface="Century Schoolbook" panose="02040604050505020304" pitchFamily="18" charset="0"/>
                <a:ea typeface="Times New Roman" panose="02020603050405020304" pitchFamily="18" charset="0"/>
                <a:cs typeface="Times New Roman" panose="02020603050405020304" pitchFamily="18" charset="0"/>
              </a:rPr>
              <a:t> </a:t>
            </a: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by the Supervisory Committee to perform an annual audit, which includes financials, Bank Secrecy Act (BSA) and other regulatory requirements.  The FAMUFCU received an excellent audit review with minor recommendations and/or exceptions.  Therefore, FAMU Federal Credit Union as of December 31, 2021, is well capitalized and operates in accordance with the United States Generally Accepted Accounting Principals (GAAP) and NCUA regulatory requirements.  Thus, we affirm the FAMUFCU, a Minority Depository Institutions (MDI), a Community Development Financial Institution (CDFI) and the 4</a:t>
            </a:r>
            <a:r>
              <a:rPr lang="en-US" sz="1000" baseline="30000" dirty="0">
                <a:effectLst/>
                <a:latin typeface="Century Schoolbook" panose="02040604050505020304" pitchFamily="18" charset="0"/>
                <a:ea typeface="Times New Roman" panose="02020603050405020304" pitchFamily="18" charset="0"/>
                <a:cs typeface="Times New Roman" panose="02020603050405020304" pitchFamily="18" charset="0"/>
              </a:rPr>
              <a:t>th</a:t>
            </a: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oldest credit union in the nation is financially strong and member assets are safe.  Additionally, audits were completed by MSL CPAs &amp; Advisors for the Black Business Loan Program </a:t>
            </a:r>
            <a:r>
              <a:rPr lang="en-US" sz="1000" dirty="0">
                <a:latin typeface="Century Schoolbook" panose="02040604050505020304" pitchFamily="18" charset="0"/>
                <a:ea typeface="Times New Roman" panose="02020603050405020304" pitchFamily="18" charset="0"/>
                <a:cs typeface="Times New Roman" panose="02020603050405020304" pitchFamily="18" charset="0"/>
              </a:rPr>
              <a:t>in</a:t>
            </a: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which no findings were cited, nor recommendations made.</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Working with Mrs. Christina Sapp-Thomas, NCUA Examiner, Mrs. Sheilah Montgomery, Chief Executive Officer; Andrea Steinlauf, Senior Vice President, Sara Ross, Financial Services Solutions Manager and the entire FAMUFCU team, we make no mistake in sharing that this credit union is on a path to do great things as a Minority Depository Institution.</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We continued the quarterly financial audits conducted by the League of Southeastern Credit Unions on behalf of the Supervisory Committee due to COVID-19 protocols.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Florida A&amp;M University Federal Credit Union received CDFI RRP grant funds from the U.S. State Treasury because of COVID-19 and will continue to partner with the Florida Office of Economic Vitality to continue our efforts to support minority and small businesses.  These resources will enhance our ability to create additional investments in minority businesses, increase community participation, expand products and services to our membership which include but are not limited to major technology upgrades, first time home buyers’ programs and improved remote banking. </a:t>
            </a:r>
            <a:endParaRPr lang="en-US" sz="1000" dirty="0">
              <a:effectLst/>
              <a:latin typeface="Tahoma" panose="020B0604030504040204" pitchFamily="34" charset="0"/>
              <a:ea typeface="Times New Roman" panose="02020603050405020304" pitchFamily="18" charset="0"/>
            </a:endParaRPr>
          </a:p>
          <a:p>
            <a:pPr marL="0" marR="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Special thanks to the Supervisory Committee members, Patricia Thompson, Paulette McFarlane, Naomi </a:t>
            </a:r>
            <a:r>
              <a:rPr lang="en-US" sz="1000" dirty="0" err="1">
                <a:effectLst/>
                <a:latin typeface="Century Schoolbook" panose="02040604050505020304" pitchFamily="18" charset="0"/>
                <a:ea typeface="Times New Roman" panose="02020603050405020304" pitchFamily="18" charset="0"/>
                <a:cs typeface="Times New Roman" panose="02020603050405020304" pitchFamily="18" charset="0"/>
              </a:rPr>
              <a:t>Dzikunu</a:t>
            </a: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and our prior Board Liaison; Herbert Bailey, and our new Board Liaison; Terence Hinson, for their continuous commitment to the credit union.  Congratulations to the new President,</a:t>
            </a:r>
            <a:r>
              <a:rPr lang="en-US" sz="1000" dirty="0">
                <a:effectLst/>
                <a:latin typeface="Tahoma" panose="020B0604030504040204" pitchFamily="34" charset="0"/>
                <a:ea typeface="Times New Roman" panose="02020603050405020304" pitchFamily="18" charset="0"/>
              </a:rPr>
              <a:t> </a:t>
            </a: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Ms. Alexandria Currie who will start on June 1, 2022.</a:t>
            </a:r>
            <a:endParaRPr lang="en-US" sz="1000" dirty="0">
              <a:effectLst/>
              <a:latin typeface="Tahoma" panose="020B0604030504040204" pitchFamily="34" charset="0"/>
              <a:ea typeface="Times New Roman" panose="02020603050405020304" pitchFamily="18" charset="0"/>
            </a:endParaRPr>
          </a:p>
          <a:p>
            <a:pPr marL="0" marR="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To the FAMUFCU staff, volunteers, and members we MUST always remember to Strike, Strike and Strike again!</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 </a:t>
            </a:r>
            <a:endParaRPr lang="en-US" sz="1000" dirty="0">
              <a:effectLst/>
              <a:latin typeface="Tahoma" panose="020B0604030504040204" pitchFamily="34" charset="0"/>
              <a:ea typeface="Times New Roman" panose="02020603050405020304" pitchFamily="18" charset="0"/>
            </a:endParaRPr>
          </a:p>
          <a:p>
            <a:pPr marL="0" marR="0" algn="just">
              <a:spcBef>
                <a:spcPts val="0"/>
              </a:spcBef>
              <a:spcAft>
                <a:spcPts val="0"/>
              </a:spcAft>
            </a:pPr>
            <a:r>
              <a:rPr lang="en-US" sz="1000" dirty="0">
                <a:effectLst/>
                <a:latin typeface="Century Schoolbook" panose="02040604050505020304" pitchFamily="18" charset="0"/>
                <a:ea typeface="Times New Roman" panose="02020603050405020304" pitchFamily="18" charset="0"/>
                <a:cs typeface="Times New Roman" panose="02020603050405020304" pitchFamily="18" charset="0"/>
              </a:rPr>
              <a:t>Submitted by:</a:t>
            </a:r>
            <a:endParaRPr lang="en-US" sz="1000" dirty="0">
              <a:effectLst/>
              <a:latin typeface="Tahoma" panose="020B0604030504040204" pitchFamily="34"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rPr>
              <a:t>Delores Glover, Supervisory Committee Chair </a:t>
            </a:r>
            <a:endParaRPr lang="en-US" sz="1000" dirty="0">
              <a:effectLst/>
              <a:latin typeface="Times New Roman" panose="02020603050405020304" pitchFamily="18" charset="0"/>
              <a:ea typeface="Times New Roman" panose="02020603050405020304" pitchFamily="18" charset="0"/>
            </a:endParaRPr>
          </a:p>
          <a:p>
            <a:pPr marL="0" marR="0" indent="457200" algn="just">
              <a:spcBef>
                <a:spcPts val="0"/>
              </a:spcBef>
              <a:spcAft>
                <a:spcPts val="0"/>
              </a:spcAft>
            </a:pPr>
            <a:r>
              <a:rPr lang="en-US" sz="1000" dirty="0">
                <a:effectLst/>
                <a:latin typeface="Century Schoolbook" panose="02040604050505020304" pitchFamily="18" charset="0"/>
                <a:ea typeface="Times New Roman" panose="02020603050405020304" pitchFamily="18" charset="0"/>
              </a:rPr>
              <a:t>Paulette McFarlane – Secretary </a:t>
            </a:r>
            <a:endParaRPr lang="en-US" sz="10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1000" dirty="0">
                <a:effectLst/>
                <a:latin typeface="Century Schoolbook" panose="02040604050505020304" pitchFamily="18" charset="0"/>
                <a:ea typeface="Times New Roman" panose="02020603050405020304" pitchFamily="18" charset="0"/>
              </a:rPr>
              <a:t>Patricia Thompson -Member, Naomi </a:t>
            </a:r>
            <a:r>
              <a:rPr lang="en-US" sz="1000" dirty="0" err="1">
                <a:effectLst/>
                <a:latin typeface="Century Schoolbook" panose="02040604050505020304" pitchFamily="18" charset="0"/>
                <a:ea typeface="Times New Roman" panose="02020603050405020304" pitchFamily="18" charset="0"/>
              </a:rPr>
              <a:t>Dzikunu</a:t>
            </a:r>
            <a:r>
              <a:rPr lang="en-US" sz="1000" dirty="0">
                <a:effectLst/>
                <a:latin typeface="Century Schoolbook" panose="02040604050505020304" pitchFamily="18" charset="0"/>
                <a:ea typeface="Times New Roman" panose="02020603050405020304" pitchFamily="18" charset="0"/>
              </a:rPr>
              <a:t> – Member</a:t>
            </a:r>
            <a:endParaRPr lang="en-US" sz="1000" dirty="0">
              <a:effectLst/>
              <a:latin typeface="Times New Roman" panose="02020603050405020304" pitchFamily="18" charset="0"/>
              <a:ea typeface="Times New Roman" panose="02020603050405020304" pitchFamily="18" charset="0"/>
            </a:endParaRPr>
          </a:p>
          <a:p>
            <a:pPr marL="0" marR="0" indent="457200">
              <a:spcBef>
                <a:spcPts val="0"/>
              </a:spcBef>
              <a:spcAft>
                <a:spcPts val="0"/>
              </a:spcAft>
            </a:pPr>
            <a:r>
              <a:rPr lang="en-US" sz="1000" dirty="0">
                <a:effectLst/>
                <a:latin typeface="Century Schoolbook" panose="02040604050505020304" pitchFamily="18" charset="0"/>
                <a:ea typeface="Times New Roman" panose="02020603050405020304" pitchFamily="18" charset="0"/>
              </a:rPr>
              <a:t>Terence Hinson - Board Member Liaison, Herbert Bailey – Board Member Liaison</a:t>
            </a:r>
            <a:endParaRPr lang="en-US" sz="1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4208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0" y="191923"/>
            <a:ext cx="2167098" cy="130573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2642532" y="342977"/>
            <a:ext cx="5201175" cy="365125"/>
          </a:xfrm>
        </p:spPr>
        <p:txBody>
          <a:bodyPr/>
          <a:lstStyle/>
          <a:p>
            <a:r>
              <a:rPr lang="en-US" sz="1100" dirty="0">
                <a:solidFill>
                  <a:schemeClr val="accent2">
                    <a:lumMod val="75000"/>
                  </a:schemeClr>
                </a:solidFill>
              </a:rPr>
              <a:t>                                                       CEO 2022 REPORT </a:t>
            </a:r>
          </a:p>
        </p:txBody>
      </p:sp>
      <p:sp>
        <p:nvSpPr>
          <p:cNvPr id="3" name="TextBox 2">
            <a:extLst>
              <a:ext uri="{FF2B5EF4-FFF2-40B4-BE49-F238E27FC236}">
                <a16:creationId xmlns:a16="http://schemas.microsoft.com/office/drawing/2014/main" id="{96D55E63-B599-4D5E-83A9-9C9164EA8B88}"/>
              </a:ext>
            </a:extLst>
          </p:cNvPr>
          <p:cNvSpPr txBox="1"/>
          <p:nvPr/>
        </p:nvSpPr>
        <p:spPr>
          <a:xfrm>
            <a:off x="2167098" y="941433"/>
            <a:ext cx="7428412" cy="5724644"/>
          </a:xfrm>
          <a:prstGeom prst="rect">
            <a:avLst/>
          </a:prstGeom>
          <a:noFill/>
        </p:spPr>
        <p:txBody>
          <a:bodyPr wrap="square" rtlCol="0">
            <a:spAutoFit/>
          </a:bodyPr>
          <a:lstStyle/>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Florida A&amp;M University Federal Credit Union (FAMUFCU)</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87th Annual Meeting</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kern="0" dirty="0">
                <a:effectLst/>
                <a:latin typeface="Times New Roman" panose="02020603050405020304" pitchFamily="18" charset="0"/>
              </a:rPr>
              <a:t>President/CEO Report</a:t>
            </a:r>
            <a:endParaRPr lang="en-US" sz="1200" b="1" kern="0" dirty="0">
              <a:effectLst/>
              <a:latin typeface="Tahoma" panose="020B0604030504040204" pitchFamily="34" charset="0"/>
            </a:endParaRP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May 10, 2022</a:t>
            </a:r>
            <a:endParaRPr lang="en-US" sz="1200" dirty="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US" sz="1200" b="1" dirty="0">
                <a:effectLst/>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200" dirty="0">
                <a:effectLst/>
                <a:latin typeface="Century Schoolbook" panose="02040604050505020304" pitchFamily="18" charset="0"/>
                <a:ea typeface="Times New Roman" panose="02020603050405020304" pitchFamily="18" charset="0"/>
              </a:rPr>
              <a:t>2021 has been an exciting and rewarding year.  We’ve accomplished many milestones that include but are not limited to, a historic net worth ratio, unprecedented earnings, increased assets, a successful micro-loan program, PPP lender, and the recipient of grants from the county and US Treasury.  The collaborative efforts of the Board, management and staff provided the work required to continue the progressive and successful operation of the credit union. It has been a pleasure being of service to the members of FAMU Credit Union.  Thanks to the staff for their commitment and dedication.  A special thanks to the membership for your willingness to embrace the credit union’s technology during the pandemic.  As we move forward, the future looks even brighter.  I am extremely excited about Ms. Alexandria Currie, the new President of FAMUFCU becoming a member of this great FAMUFCU family.  The three years that I’ve shared with you has been one of the most rewarding in my career.  Thank you all for the southern welcome and support.</a:t>
            </a:r>
            <a:endParaRPr lang="en-US" sz="12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en-US" sz="1200" dirty="0">
                <a:effectLst/>
                <a:latin typeface="Century Schoolbook" panose="020406040505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God Bless you all.</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Sheilah Montgomery</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Pres/CEO</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Staff:  Andrea Steinlauf, SVP of Operation</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Sarah Ross, Financial Services Solutions Manager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Alfreda Battle, FSR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Maria Davis, FSR</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Gerald Hinson, Business Loans</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Marilyn Kinser, Accounting Clerk</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dirty="0">
                <a:effectLst/>
                <a:latin typeface="Century Schoolbook" panose="020406040505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Century Schoolbook" panose="020406040505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40981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668E469-6FB5-455C-B361-150D85CC0F94}"/>
              </a:ext>
            </a:extLst>
          </p:cNvPr>
          <p:cNvSpPr>
            <a:spLocks noGrp="1"/>
          </p:cNvSpPr>
          <p:nvPr>
            <p:ph type="ftr" sz="quarter" idx="11"/>
          </p:nvPr>
        </p:nvSpPr>
        <p:spPr>
          <a:xfrm>
            <a:off x="652167" y="6232816"/>
            <a:ext cx="6297612" cy="365125"/>
          </a:xfrm>
        </p:spPr>
        <p:txBody>
          <a:bodyPr/>
          <a:lstStyle/>
          <a:p>
            <a:r>
              <a:rPr lang="en-US" dirty="0"/>
              <a:t>87th ANNUAL SHAREHOLDERS MEETING</a:t>
            </a:r>
          </a:p>
        </p:txBody>
      </p:sp>
      <p:sp>
        <p:nvSpPr>
          <p:cNvPr id="5" name="TextBox 4">
            <a:extLst>
              <a:ext uri="{FF2B5EF4-FFF2-40B4-BE49-F238E27FC236}">
                <a16:creationId xmlns:a16="http://schemas.microsoft.com/office/drawing/2014/main" id="{33F5F11C-C466-42DB-AD6D-CBD6F2CEEA95}"/>
              </a:ext>
            </a:extLst>
          </p:cNvPr>
          <p:cNvSpPr txBox="1"/>
          <p:nvPr/>
        </p:nvSpPr>
        <p:spPr>
          <a:xfrm>
            <a:off x="302004" y="260059"/>
            <a:ext cx="9194334" cy="6017032"/>
          </a:xfrm>
          <a:prstGeom prst="rect">
            <a:avLst/>
          </a:prstGeom>
          <a:noFill/>
        </p:spPr>
        <p:txBody>
          <a:bodyPr wrap="square" rtlCol="0">
            <a:spAutoFit/>
          </a:bodyPr>
          <a:lstStyle/>
          <a:p>
            <a:pPr marL="0" marR="0" algn="ctr">
              <a:spcBef>
                <a:spcPts val="0"/>
              </a:spcBef>
              <a:spcAft>
                <a:spcPts val="0"/>
              </a:spcAft>
            </a:pPr>
            <a:r>
              <a:rPr lang="en-US" sz="1100" dirty="0">
                <a:solidFill>
                  <a:srgbClr val="64A541"/>
                </a:solidFill>
                <a:effectLst/>
                <a:latin typeface="+mj-lt"/>
                <a:ea typeface="Times New Roman" panose="02020603050405020304" pitchFamily="18" charset="0"/>
                <a:cs typeface="Times New Roman" panose="02020603050405020304" pitchFamily="18" charset="0"/>
              </a:rPr>
              <a:t>OLD BUSINESS</a:t>
            </a:r>
          </a:p>
          <a:p>
            <a:pPr marL="0" marR="0">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Technology &amp; Digital Strategy Updates:</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Florida A&amp;M University Federal Credit Union</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changing its operation to incorporate more self-service strategies.  We are working to transform our branch from a transaction center to a service center to better serve our members.  FAMU FCU has achieved a lot with limited resources, but future growth and expansion will need to come from digital solutions. We have already made significant strides toward achieving our goals.  We have plans to continue to implement and support new strategies.</a:t>
            </a: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MessagePay</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installed and implemented the MessagePay Loan Payment by Text feature in 2021. This is a fantastic option that allows the credit union to text members when their loan payments are due (or past due) and provides the member the ability to make the loan payment simply by replying to the text.  The product is easy to use and convenient for our members.  There is also a link on the FAMUFCU.COM website for easy access to this payment feature.</a:t>
            </a:r>
          </a:p>
          <a:p>
            <a:pPr marL="0" marR="0" algn="just">
              <a:spcBef>
                <a:spcPts val="0"/>
              </a:spcBef>
              <a:spcAft>
                <a:spcPts val="0"/>
              </a:spcAft>
            </a:pP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Mobiliti Mobile Banking Product</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FAMU FCU is finalizing the implementation of a full-service Mobile Banking product where members can access the home banking system from their mobile devices (such as cell phones, tablets and iPads), called Mobiliti.  Mobiliti is an App that resides on the mobile device and can use facial recognition or a fingerprint for member authentication.  The product is attractive and very convenient and will play a large part in FAMU FCU’s continuing digital transformation. </a:t>
            </a:r>
          </a:p>
          <a:p>
            <a:pPr marL="0" marR="0" algn="just">
              <a:spcBef>
                <a:spcPts val="0"/>
              </a:spcBef>
              <a:spcAft>
                <a:spcPts val="0"/>
              </a:spcAft>
            </a:pP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Virtual Branch NEXT</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 upgrade to our Virtual Branch (HomeBanking) product will be coming soon. Virtual Branch Next uses newer technology, has better security, and deeper integration to the core system, XP2 and futures products like notify and multi-channel marketing.  Initially, the product will look very similar to what members use today, but down the road it will have more functionality.</a:t>
            </a:r>
          </a:p>
          <a:p>
            <a:pPr marL="0" marR="0" algn="just">
              <a:spcBef>
                <a:spcPts val="0"/>
              </a:spcBef>
              <a:spcAft>
                <a:spcPts val="0"/>
              </a:spcAft>
            </a:pP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Remote Deposit Capture</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One of the reasons members come into the branches is to deposit checks.  FAMU FCU currently has a stand-alone remote deposit capture product. With the Mobiliti Mobile Banking, the remote deposit capture will be part of the mobile app, increasing adoption and member convenience. </a:t>
            </a:r>
          </a:p>
          <a:p>
            <a:pPr marL="0" marR="0" algn="just">
              <a:spcBef>
                <a:spcPts val="0"/>
              </a:spcBef>
              <a:spcAft>
                <a:spcPts val="0"/>
              </a:spcAft>
            </a:pP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CUNA Loanliner.com</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Members can go to the Florida A&amp;M University FCU website and apply for loans today.  CUNA Loanliner.com now integrates with XP2 to eliminate </a:t>
            </a:r>
            <a:r>
              <a:rPr lang="en-US" sz="11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manual</a:t>
            </a: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entry and improves response time on member loan requests</a:t>
            </a:r>
          </a:p>
          <a:p>
            <a:pPr marL="0" marR="0" algn="just">
              <a:spcBef>
                <a:spcPts val="0"/>
              </a:spcBef>
              <a:spcAft>
                <a:spcPts val="0"/>
              </a:spcAft>
            </a:pP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Contactless EMV Chip Debit Cards</a:t>
            </a:r>
            <a:endPar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en-US"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have implemented this product and members will begin to receive these new cards as their existing cards expire. Considering the pandemic, a contactless option for debit cards gives members a safe and convenient option.</a:t>
            </a:r>
          </a:p>
        </p:txBody>
      </p:sp>
    </p:spTree>
    <p:extLst>
      <p:ext uri="{BB962C8B-B14F-4D97-AF65-F5344CB8AC3E}">
        <p14:creationId xmlns:p14="http://schemas.microsoft.com/office/powerpoint/2010/main" val="3062454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food, drawing&#10;&#10;Description automatically generated">
            <a:extLst>
              <a:ext uri="{FF2B5EF4-FFF2-40B4-BE49-F238E27FC236}">
                <a16:creationId xmlns:a16="http://schemas.microsoft.com/office/drawing/2014/main" id="{78423537-627A-435E-84EB-F04621C151D9}"/>
              </a:ext>
            </a:extLst>
          </p:cNvPr>
          <p:cNvPicPr>
            <a:picLocks noChangeAspect="1"/>
          </p:cNvPicPr>
          <p:nvPr/>
        </p:nvPicPr>
        <p:blipFill rotWithShape="1">
          <a:blip r:embed="rId2"/>
          <a:srcRect t="7339" r="-2" b="-2"/>
          <a:stretch/>
        </p:blipFill>
        <p:spPr>
          <a:xfrm>
            <a:off x="9795164" y="415636"/>
            <a:ext cx="2259816" cy="1717964"/>
          </a:xfrm>
          <a:prstGeom prst="rect">
            <a:avLst/>
          </a:prstGeom>
        </p:spPr>
      </p:pic>
      <p:sp>
        <p:nvSpPr>
          <p:cNvPr id="4" name="TextBox 3">
            <a:extLst>
              <a:ext uri="{FF2B5EF4-FFF2-40B4-BE49-F238E27FC236}">
                <a16:creationId xmlns:a16="http://schemas.microsoft.com/office/drawing/2014/main" id="{609FBB6A-C5F0-4E9B-916B-F0B858FB86A8}"/>
              </a:ext>
            </a:extLst>
          </p:cNvPr>
          <p:cNvSpPr txBox="1"/>
          <p:nvPr/>
        </p:nvSpPr>
        <p:spPr>
          <a:xfrm>
            <a:off x="1523243" y="348440"/>
            <a:ext cx="7141785" cy="6380208"/>
          </a:xfrm>
          <a:prstGeom prst="rect">
            <a:avLst/>
          </a:prstGeom>
          <a:noFill/>
        </p:spPr>
        <p:txBody>
          <a:bodyPr wrap="square" rtlCol="0">
            <a:spAutoFit/>
          </a:bodyPr>
          <a:lstStyle/>
          <a:p>
            <a:pPr marL="0" indent="0">
              <a:lnSpc>
                <a:spcPct val="90000"/>
              </a:lnSpc>
              <a:buNone/>
            </a:pPr>
            <a:r>
              <a:rPr lang="en-US" b="1" dirty="0">
                <a:latin typeface="Century Schoolbook" panose="02040604050505020304" pitchFamily="18" charset="0"/>
              </a:rPr>
              <a:t>The Nomination committee recommended the following nominees to serve a three (3) year term: </a:t>
            </a:r>
          </a:p>
          <a:p>
            <a:pPr>
              <a:lnSpc>
                <a:spcPct val="90000"/>
              </a:lnSpc>
            </a:pPr>
            <a:r>
              <a:rPr lang="en-US" dirty="0">
                <a:latin typeface="Century Schoolbook" panose="02040604050505020304" pitchFamily="18" charset="0"/>
              </a:rPr>
              <a:t>The term of three (3) member(s) will expire in 2022. In accordance with NCUA Bylaws, the Chairman of the Board appointed a Nominating Committee to recommend qualified members to fill this vacancy. Hence, the Committee recommended the following individuals: </a:t>
            </a:r>
          </a:p>
          <a:p>
            <a:pPr>
              <a:lnSpc>
                <a:spcPct val="90000"/>
              </a:lnSpc>
            </a:pPr>
            <a:endParaRPr lang="en-US" dirty="0">
              <a:latin typeface="Century Schoolbook" panose="02040604050505020304" pitchFamily="18" charset="0"/>
            </a:endParaRPr>
          </a:p>
          <a:p>
            <a:pPr>
              <a:lnSpc>
                <a:spcPct val="90000"/>
              </a:lnSpc>
            </a:pPr>
            <a:r>
              <a:rPr lang="en-US" sz="1400" b="1" dirty="0">
                <a:latin typeface="Times New Roman" panose="02020603050405020304" pitchFamily="18" charset="0"/>
                <a:cs typeface="Times New Roman" panose="02020603050405020304" pitchFamily="18" charset="0"/>
              </a:rPr>
              <a:t>Name: WANDA FORD,</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Owner/CEO Overture Management Consultants, LLC</a:t>
            </a:r>
            <a:r>
              <a:rPr lang="en-US" sz="1400" dirty="0">
                <a:latin typeface="Times New Roman" panose="02020603050405020304" pitchFamily="18" charset="0"/>
                <a:cs typeface="Times New Roman" panose="02020603050405020304" pitchFamily="18" charset="0"/>
              </a:rPr>
              <a:t>; </a:t>
            </a:r>
            <a:r>
              <a:rPr lang="en-US" sz="1400" b="1" dirty="0">
                <a:latin typeface="Times New Roman" panose="02020603050405020304" pitchFamily="18" charset="0"/>
                <a:cs typeface="Times New Roman" panose="02020603050405020304" pitchFamily="18" charset="0"/>
              </a:rPr>
              <a:t>and Interim Vice President for Finance and Administration, Florida State College at Jacksonville (FSCJ).   </a:t>
            </a:r>
          </a:p>
          <a:p>
            <a:pPr>
              <a:lnSpc>
                <a:spcPct val="90000"/>
              </a:lnSpc>
            </a:pPr>
            <a:endParaRPr lang="en-US" sz="1200" b="1" dirty="0">
              <a:latin typeface="Times New Roman" panose="02020603050405020304" pitchFamily="18" charset="0"/>
              <a:cs typeface="Times New Roman" panose="02020603050405020304" pitchFamily="18" charset="0"/>
            </a:endParaRPr>
          </a:p>
          <a:p>
            <a:pPr>
              <a:lnSpc>
                <a:spcPct val="90000"/>
              </a:lnSpc>
            </a:pPr>
            <a:r>
              <a:rPr lang="en-US" sz="1400" b="1" dirty="0">
                <a:latin typeface="Times New Roman" panose="02020603050405020304" pitchFamily="18" charset="0"/>
                <a:cs typeface="Times New Roman" panose="02020603050405020304" pitchFamily="18" charset="0"/>
              </a:rPr>
              <a:t>Education</a:t>
            </a:r>
            <a:r>
              <a:rPr lang="en-US" sz="1400" dirty="0">
                <a:latin typeface="Times New Roman" panose="02020603050405020304" pitchFamily="18" charset="0"/>
                <a:cs typeface="Times New Roman" panose="02020603050405020304" pitchFamily="18" charset="0"/>
              </a:rPr>
              <a:t>:  B.S. Accounting; M.S. Organizational Management; D.M. Management In Organization</a:t>
            </a:r>
          </a:p>
          <a:p>
            <a:pPr>
              <a:lnSpc>
                <a:spcPct val="90000"/>
              </a:lnSpc>
            </a:pPr>
            <a:r>
              <a:rPr lang="en-US" sz="1200" b="1" i="0" u="none" strike="noStrike" baseline="0" dirty="0">
                <a:solidFill>
                  <a:srgbClr val="000000"/>
                </a:solidFill>
                <a:latin typeface="Times New Roman" panose="02020603050405020304" pitchFamily="18" charset="0"/>
                <a:cs typeface="Times New Roman" panose="02020603050405020304" pitchFamily="18" charset="0"/>
              </a:rPr>
              <a:t>Qualifications: </a:t>
            </a:r>
            <a:r>
              <a:rPr lang="en-US" sz="1200" b="0" i="0" u="none" strike="noStrike" baseline="0" dirty="0">
                <a:solidFill>
                  <a:srgbClr val="000000"/>
                </a:solidFill>
                <a:latin typeface="Times New Roman" panose="02020603050405020304" pitchFamily="18" charset="0"/>
                <a:cs typeface="Times New Roman" panose="02020603050405020304" pitchFamily="18" charset="0"/>
              </a:rPr>
              <a:t>Over 25 years of higher education administration experience including serving as Vice President for Finance and Administration and Chief Financial Officer, Executive Director of Title III Programs, Treasurer of the FAMU Foundation Board of Directors, Director of Contracts &amp; Grants, Associate Controller, Director of Sponsored Research, and Director of Financial and Business Services. </a:t>
            </a:r>
          </a:p>
          <a:p>
            <a:pPr>
              <a:lnSpc>
                <a:spcPct val="90000"/>
              </a:lnSpc>
            </a:pPr>
            <a:endParaRPr lang="en-US" sz="1200" dirty="0">
              <a:solidFill>
                <a:srgbClr val="000000"/>
              </a:solidFill>
              <a:latin typeface="Times New Roman" panose="02020603050405020304" pitchFamily="18" charset="0"/>
            </a:endParaRPr>
          </a:p>
          <a:p>
            <a:pPr>
              <a:lnSpc>
                <a:spcPct val="90000"/>
              </a:lnSpc>
            </a:pPr>
            <a:r>
              <a:rPr lang="en-US" sz="1400" b="1" i="0" u="none" strike="noStrike" baseline="0" dirty="0">
                <a:solidFill>
                  <a:srgbClr val="000000"/>
                </a:solidFill>
                <a:latin typeface="Times New Roman" panose="02020603050405020304" pitchFamily="18" charset="0"/>
              </a:rPr>
              <a:t>Name: GWENDOLYN SPENCER,  Attorney</a:t>
            </a:r>
          </a:p>
          <a:p>
            <a:pPr>
              <a:lnSpc>
                <a:spcPct val="90000"/>
              </a:lnSpc>
            </a:pPr>
            <a:endParaRPr lang="en-US" sz="1400" b="1" i="0" u="none" strike="noStrike" baseline="0" dirty="0">
              <a:solidFill>
                <a:srgbClr val="000000"/>
              </a:solidFill>
              <a:latin typeface="Times New Roman" panose="02020603050405020304" pitchFamily="18" charset="0"/>
            </a:endParaRPr>
          </a:p>
          <a:p>
            <a:pPr>
              <a:lnSpc>
                <a:spcPct val="90000"/>
              </a:lnSpc>
            </a:pPr>
            <a:r>
              <a:rPr lang="en-US" sz="1400" b="1" i="0" u="none" strike="noStrike" baseline="0" dirty="0">
                <a:solidFill>
                  <a:srgbClr val="000000"/>
                </a:solidFill>
                <a:latin typeface="Times New Roman" panose="02020603050405020304" pitchFamily="18" charset="0"/>
              </a:rPr>
              <a:t>Education: </a:t>
            </a:r>
            <a:r>
              <a:rPr lang="en-US" sz="1400" i="0" u="none" strike="noStrike" baseline="0" dirty="0">
                <a:solidFill>
                  <a:srgbClr val="000000"/>
                </a:solidFill>
                <a:latin typeface="Times New Roman" panose="02020603050405020304" pitchFamily="18" charset="0"/>
              </a:rPr>
              <a:t>B.S Social Welfare; M.S.W. Social work; Juris Doctorate. </a:t>
            </a:r>
            <a:r>
              <a:rPr lang="en-US" sz="1400" b="0" i="0" u="none" strike="noStrike" baseline="0" dirty="0">
                <a:solidFill>
                  <a:srgbClr val="000000"/>
                </a:solidFill>
                <a:latin typeface="Times New Roman" panose="02020603050405020304" pitchFamily="18" charset="0"/>
              </a:rPr>
              <a:t>Law</a:t>
            </a:r>
          </a:p>
          <a:p>
            <a:pPr>
              <a:lnSpc>
                <a:spcPct val="90000"/>
              </a:lnSpc>
            </a:pPr>
            <a:r>
              <a:rPr lang="en-US" sz="1200" b="1" i="0" u="none" strike="noStrike" baseline="0" dirty="0">
                <a:solidFill>
                  <a:srgbClr val="000000"/>
                </a:solidFill>
                <a:latin typeface="Times New Roman" panose="02020603050405020304" pitchFamily="18" charset="0"/>
              </a:rPr>
              <a:t>Qualifications: </a:t>
            </a:r>
            <a:r>
              <a:rPr lang="en-US" sz="1200" b="0" i="0" u="none" strike="noStrike" baseline="0" dirty="0">
                <a:solidFill>
                  <a:srgbClr val="000000"/>
                </a:solidFill>
                <a:latin typeface="Times New Roman" panose="02020603050405020304" pitchFamily="18" charset="0"/>
              </a:rPr>
              <a:t>Manages a law practice, including but not limited to the following areas of practice: Real-Estate Law, Elder Law, Guardianship, Probate Wills and Trusts. </a:t>
            </a:r>
          </a:p>
          <a:p>
            <a:pPr>
              <a:lnSpc>
                <a:spcPct val="90000"/>
              </a:lnSpc>
            </a:pPr>
            <a:endParaRPr lang="en-US" sz="1200" b="1" i="0" u="none" strike="noStrike" baseline="0" dirty="0">
              <a:solidFill>
                <a:srgbClr val="000000"/>
              </a:solidFill>
              <a:latin typeface="Times New Roman" panose="02020603050405020304" pitchFamily="18" charset="0"/>
            </a:endParaRPr>
          </a:p>
          <a:p>
            <a:pPr>
              <a:lnSpc>
                <a:spcPct val="90000"/>
              </a:lnSpc>
            </a:pPr>
            <a:r>
              <a:rPr lang="en-US" sz="1400" b="1" i="0" u="none" strike="noStrike" baseline="0" dirty="0">
                <a:solidFill>
                  <a:srgbClr val="000000"/>
                </a:solidFill>
                <a:latin typeface="Times New Roman" panose="02020603050405020304" pitchFamily="18" charset="0"/>
              </a:rPr>
              <a:t>Name: ALTON ROYAL, Vice Chair</a:t>
            </a:r>
            <a:r>
              <a:rPr lang="en-US" sz="1400" b="1" dirty="0">
                <a:solidFill>
                  <a:srgbClr val="000000"/>
                </a:solidFill>
                <a:latin typeface="Times New Roman" panose="02020603050405020304" pitchFamily="18" charset="0"/>
              </a:rPr>
              <a:t>, </a:t>
            </a:r>
            <a:r>
              <a:rPr lang="en-US" sz="1400" b="1" i="0" u="none" strike="noStrike" baseline="0" dirty="0">
                <a:solidFill>
                  <a:srgbClr val="000000"/>
                </a:solidFill>
                <a:latin typeface="Times New Roman" panose="02020603050405020304" pitchFamily="18" charset="0"/>
              </a:rPr>
              <a:t>Retiree</a:t>
            </a:r>
          </a:p>
          <a:p>
            <a:pPr>
              <a:lnSpc>
                <a:spcPct val="90000"/>
              </a:lnSpc>
            </a:pPr>
            <a:endParaRPr lang="en-US" sz="1400" b="1" i="0" u="none" strike="noStrike" baseline="0" dirty="0">
              <a:solidFill>
                <a:srgbClr val="000000"/>
              </a:solidFill>
              <a:latin typeface="Times New Roman" panose="02020603050405020304" pitchFamily="18" charset="0"/>
            </a:endParaRPr>
          </a:p>
          <a:p>
            <a:pPr>
              <a:lnSpc>
                <a:spcPct val="90000"/>
              </a:lnSpc>
            </a:pPr>
            <a:r>
              <a:rPr lang="en-US" sz="1400" b="1" i="0" u="none" strike="noStrike" baseline="0" dirty="0">
                <a:solidFill>
                  <a:srgbClr val="000000"/>
                </a:solidFill>
                <a:latin typeface="Times New Roman" panose="02020603050405020304" pitchFamily="18" charset="0"/>
              </a:rPr>
              <a:t>Education: </a:t>
            </a:r>
            <a:r>
              <a:rPr lang="en-US" sz="1400" i="0" u="none" strike="noStrike" baseline="0" dirty="0">
                <a:solidFill>
                  <a:srgbClr val="000000"/>
                </a:solidFill>
                <a:latin typeface="Times New Roman" panose="02020603050405020304" pitchFamily="18" charset="0"/>
              </a:rPr>
              <a:t>B.S/</a:t>
            </a:r>
            <a:r>
              <a:rPr lang="en-US" sz="1400" i="0" u="none" strike="noStrike" baseline="0" dirty="0" err="1">
                <a:solidFill>
                  <a:srgbClr val="000000"/>
                </a:solidFill>
                <a:latin typeface="Times New Roman" panose="02020603050405020304" pitchFamily="18" charset="0"/>
              </a:rPr>
              <a:t>MEd.</a:t>
            </a:r>
            <a:r>
              <a:rPr lang="en-US" sz="1400" i="0" u="none" strike="noStrike" baseline="0" dirty="0">
                <a:solidFill>
                  <a:srgbClr val="000000"/>
                </a:solidFill>
                <a:latin typeface="Times New Roman" panose="02020603050405020304" pitchFamily="18" charset="0"/>
              </a:rPr>
              <a:t> degrees </a:t>
            </a:r>
          </a:p>
          <a:p>
            <a:pPr>
              <a:lnSpc>
                <a:spcPct val="90000"/>
              </a:lnSpc>
            </a:pPr>
            <a:r>
              <a:rPr lang="en-US" sz="1200" b="1" i="0" u="none" strike="noStrike" baseline="0" dirty="0">
                <a:solidFill>
                  <a:srgbClr val="000000"/>
                </a:solidFill>
                <a:latin typeface="Times New Roman" panose="02020603050405020304" pitchFamily="18" charset="0"/>
              </a:rPr>
              <a:t>Qualifications: </a:t>
            </a:r>
            <a:r>
              <a:rPr lang="en-US" sz="1200" b="0" i="0" u="none" strike="noStrike" baseline="0" dirty="0">
                <a:solidFill>
                  <a:srgbClr val="000000"/>
                </a:solidFill>
                <a:latin typeface="Times New Roman" panose="02020603050405020304" pitchFamily="18" charset="0"/>
              </a:rPr>
              <a:t>Served as Counselor to college Students; assistant VP Student Affairs; Director Student Financial Aid; Director/Coordinator of scholarships and private grants. As Director of Financial Aid, planned/organized/directed and administrated a comprehensive program involving an estimated 16,000+ applicants annually. Also managed scholarships and private grants programs for the FAMU Foundation.</a:t>
            </a:r>
            <a:endParaRPr lang="en-US" sz="1200" dirty="0">
              <a:latin typeface="Century Schoolbook" panose="02040604050505020304" pitchFamily="18" charset="0"/>
            </a:endParaRPr>
          </a:p>
        </p:txBody>
      </p:sp>
    </p:spTree>
    <p:extLst>
      <p:ext uri="{BB962C8B-B14F-4D97-AF65-F5344CB8AC3E}">
        <p14:creationId xmlns:p14="http://schemas.microsoft.com/office/powerpoint/2010/main" val="353327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food, drawing&#10;&#10;Description automatically generated">
            <a:extLst>
              <a:ext uri="{FF2B5EF4-FFF2-40B4-BE49-F238E27FC236}">
                <a16:creationId xmlns:a16="http://schemas.microsoft.com/office/drawing/2014/main" id="{78423537-627A-435E-84EB-F04621C151D9}"/>
              </a:ext>
            </a:extLst>
          </p:cNvPr>
          <p:cNvPicPr>
            <a:picLocks noChangeAspect="1"/>
          </p:cNvPicPr>
          <p:nvPr/>
        </p:nvPicPr>
        <p:blipFill rotWithShape="1">
          <a:blip r:embed="rId2"/>
          <a:srcRect t="7339" r="-2" b="-2"/>
          <a:stretch/>
        </p:blipFill>
        <p:spPr>
          <a:xfrm>
            <a:off x="3177726" y="3785891"/>
            <a:ext cx="4018787" cy="2767211"/>
          </a:xfrm>
          <a:prstGeom prst="rect">
            <a:avLst/>
          </a:prstGeom>
        </p:spPr>
      </p:pic>
      <p:sp>
        <p:nvSpPr>
          <p:cNvPr id="4" name="TextBox 3">
            <a:extLst>
              <a:ext uri="{FF2B5EF4-FFF2-40B4-BE49-F238E27FC236}">
                <a16:creationId xmlns:a16="http://schemas.microsoft.com/office/drawing/2014/main" id="{609FBB6A-C5F0-4E9B-916B-F0B858FB86A8}"/>
              </a:ext>
            </a:extLst>
          </p:cNvPr>
          <p:cNvSpPr txBox="1"/>
          <p:nvPr/>
        </p:nvSpPr>
        <p:spPr>
          <a:xfrm>
            <a:off x="1775791" y="304898"/>
            <a:ext cx="6957392" cy="3323987"/>
          </a:xfrm>
          <a:prstGeom prst="rect">
            <a:avLst/>
          </a:prstGeom>
          <a:noFill/>
        </p:spPr>
        <p:txBody>
          <a:bodyPr wrap="square" rtlCol="0">
            <a:spAutoFit/>
          </a:bodyPr>
          <a:lstStyle/>
          <a:p>
            <a:pPr algn="ctr"/>
            <a:r>
              <a:rPr lang="en-US" sz="2400" dirty="0">
                <a:solidFill>
                  <a:srgbClr val="64A541"/>
                </a:solidFill>
                <a:latin typeface="Aharoni" panose="02010803020104030203" pitchFamily="2" charset="-79"/>
                <a:cs typeface="Aharoni" panose="02010803020104030203" pitchFamily="2" charset="-79"/>
              </a:rPr>
              <a:t>FAMUFCU - A </a:t>
            </a:r>
            <a:r>
              <a:rPr lang="en-US" sz="2400" i="1" dirty="0">
                <a:solidFill>
                  <a:srgbClr val="64A541"/>
                </a:solidFill>
                <a:latin typeface="Aharoni" panose="02010803020104030203" pitchFamily="2" charset="-79"/>
                <a:cs typeface="Aharoni" panose="02010803020104030203" pitchFamily="2" charset="-79"/>
              </a:rPr>
              <a:t>LEGACY</a:t>
            </a:r>
            <a:r>
              <a:rPr lang="en-US" sz="2400" dirty="0">
                <a:solidFill>
                  <a:srgbClr val="64A541"/>
                </a:solidFill>
                <a:latin typeface="Aharoni" panose="02010803020104030203" pitchFamily="2" charset="-79"/>
                <a:cs typeface="Aharoni" panose="02010803020104030203" pitchFamily="2" charset="-79"/>
              </a:rPr>
              <a:t> HBCU CREDIT UNION</a:t>
            </a:r>
          </a:p>
          <a:p>
            <a:pPr algn="ctr"/>
            <a:r>
              <a:rPr lang="en-US" sz="2400" dirty="0">
                <a:solidFill>
                  <a:srgbClr val="64A541"/>
                </a:solidFill>
                <a:latin typeface="Aharoni" panose="02010803020104030203" pitchFamily="2" charset="-79"/>
                <a:cs typeface="Aharoni" panose="02010803020104030203" pitchFamily="2" charset="-79"/>
              </a:rPr>
              <a:t>       CELEBRATING </a:t>
            </a:r>
            <a:r>
              <a:rPr lang="en-US" sz="2400" dirty="0">
                <a:solidFill>
                  <a:srgbClr val="64A541"/>
                </a:solidFill>
                <a:latin typeface="Arial Black" panose="020B0A04020102020204" pitchFamily="34" charset="0"/>
                <a:cs typeface="Aharoni" panose="02010803020104030203" pitchFamily="2" charset="-79"/>
              </a:rPr>
              <a:t>87</a:t>
            </a:r>
            <a:r>
              <a:rPr lang="en-US" sz="2400" dirty="0">
                <a:solidFill>
                  <a:srgbClr val="64A541"/>
                </a:solidFill>
                <a:latin typeface="Aharoni" panose="02010803020104030203" pitchFamily="2" charset="-79"/>
                <a:cs typeface="Aharoni" panose="02010803020104030203" pitchFamily="2" charset="-79"/>
              </a:rPr>
              <a:t> YEARS</a:t>
            </a:r>
          </a:p>
          <a:p>
            <a:pPr algn="ctr"/>
            <a:endParaRPr lang="en-US" sz="2400" dirty="0">
              <a:solidFill>
                <a:srgbClr val="64A541"/>
              </a:solidFill>
              <a:latin typeface="Aharoni" panose="02010803020104030203" pitchFamily="2" charset="-79"/>
              <a:cs typeface="Aharoni" panose="02010803020104030203" pitchFamily="2" charset="-79"/>
            </a:endParaRPr>
          </a:p>
          <a:p>
            <a:pPr algn="ctr"/>
            <a:endParaRPr lang="en-US" dirty="0">
              <a:solidFill>
                <a:srgbClr val="64A541"/>
              </a:solidFill>
              <a:latin typeface="Aharoni" panose="02010803020104030203" pitchFamily="2" charset="-79"/>
              <a:cs typeface="Aharoni" panose="02010803020104030203" pitchFamily="2" charset="-79"/>
            </a:endParaRPr>
          </a:p>
          <a:p>
            <a:pPr algn="ctr"/>
            <a:r>
              <a:rPr lang="en-US" sz="2800" dirty="0">
                <a:solidFill>
                  <a:srgbClr val="64A541"/>
                </a:solidFill>
                <a:latin typeface="Aharoni" panose="02010803020104030203" pitchFamily="2" charset="-79"/>
                <a:cs typeface="Aharoni" panose="02010803020104030203" pitchFamily="2" charset="-79"/>
              </a:rPr>
              <a:t>Q &amp; A</a:t>
            </a:r>
          </a:p>
          <a:p>
            <a:pPr algn="ctr"/>
            <a:endParaRPr lang="en-US" sz="2800" dirty="0">
              <a:solidFill>
                <a:srgbClr val="64A541"/>
              </a:solidFill>
              <a:latin typeface="Aharoni" panose="02010803020104030203" pitchFamily="2" charset="-79"/>
              <a:cs typeface="Aharoni" panose="02010803020104030203" pitchFamily="2" charset="-79"/>
            </a:endParaRPr>
          </a:p>
          <a:p>
            <a:pPr algn="ctr"/>
            <a:r>
              <a:rPr lang="en-US" sz="2800" dirty="0">
                <a:solidFill>
                  <a:srgbClr val="64A541"/>
                </a:solidFill>
                <a:latin typeface="Aharoni" panose="02010803020104030203" pitchFamily="2" charset="-79"/>
                <a:cs typeface="Aharoni" panose="02010803020104030203" pitchFamily="2" charset="-79"/>
              </a:rPr>
              <a:t>Door Prizes</a:t>
            </a:r>
          </a:p>
          <a:p>
            <a:pPr algn="ctr"/>
            <a:endParaRPr lang="en-US" dirty="0">
              <a:solidFill>
                <a:srgbClr val="64A541"/>
              </a:solidFill>
              <a:latin typeface="Aharoni" panose="02010803020104030203" pitchFamily="2" charset="-79"/>
              <a:cs typeface="Aharoni" panose="02010803020104030203" pitchFamily="2" charset="-79"/>
            </a:endParaRPr>
          </a:p>
          <a:p>
            <a:pPr algn="ctr"/>
            <a:endParaRPr lang="en-US" dirty="0">
              <a:solidFill>
                <a:srgbClr val="64A541"/>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632618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166455C-8F52-4EE2-BA5B-781A022F54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 name="Straight Connector 4">
              <a:extLst>
                <a:ext uri="{FF2B5EF4-FFF2-40B4-BE49-F238E27FC236}">
                  <a16:creationId xmlns:a16="http://schemas.microsoft.com/office/drawing/2014/main" id="{288103EA-0923-43AD-81EB-BF7D8A4127E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1399511-9C1C-464C-934D-2674137637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id="{7DC3F1D3-5417-4B81-8191-60CB1EEF94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a:extLst>
                <a:ext uri="{FF2B5EF4-FFF2-40B4-BE49-F238E27FC236}">
                  <a16:creationId xmlns:a16="http://schemas.microsoft.com/office/drawing/2014/main" id="{F2E44C77-6F9F-42ED-BFFA-71AF35CA4B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8">
              <a:extLst>
                <a:ext uri="{FF2B5EF4-FFF2-40B4-BE49-F238E27FC236}">
                  <a16:creationId xmlns:a16="http://schemas.microsoft.com/office/drawing/2014/main" id="{CDD80D3D-3876-430B-9352-143385E347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a:extLst>
                <a:ext uri="{FF2B5EF4-FFF2-40B4-BE49-F238E27FC236}">
                  <a16:creationId xmlns:a16="http://schemas.microsoft.com/office/drawing/2014/main" id="{092AB63C-7C83-4AA1-A9BF-0667EC92D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a:extLst>
                <a:ext uri="{FF2B5EF4-FFF2-40B4-BE49-F238E27FC236}">
                  <a16:creationId xmlns:a16="http://schemas.microsoft.com/office/drawing/2014/main" id="{C0951A8F-4D2D-443A-9A60-AF4A3AC4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a:extLst>
                <a:ext uri="{FF2B5EF4-FFF2-40B4-BE49-F238E27FC236}">
                  <a16:creationId xmlns:a16="http://schemas.microsoft.com/office/drawing/2014/main" id="{9060859F-E5F9-4E89-8A6C-36503161C1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24E45D8E-885E-4986-943D-7D6EE9A353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A514A66E-629A-44E8-9155-B744FA82D4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5" name="Rectangle 14">
            <a:extLst>
              <a:ext uri="{FF2B5EF4-FFF2-40B4-BE49-F238E27FC236}">
                <a16:creationId xmlns:a16="http://schemas.microsoft.com/office/drawing/2014/main" id="{FAAFCB4C-5113-4E7A-B41F-571F9EA64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6" name="Rectangle 15">
            <a:extLst>
              <a:ext uri="{FF2B5EF4-FFF2-40B4-BE49-F238E27FC236}">
                <a16:creationId xmlns:a16="http://schemas.microsoft.com/office/drawing/2014/main" id="{B59F6ED9-BDB3-4DC9-ACFE-BEF6C4D996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0C527AE7-8FF8-478D-BF09-4063D067594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D3E481C3-679C-40F8-B50B-9BF008B2DA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5813F906-AB52-49CC-8303-6EB563118E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5">
            <a:extLst>
              <a:ext uri="{FF2B5EF4-FFF2-40B4-BE49-F238E27FC236}">
                <a16:creationId xmlns:a16="http://schemas.microsoft.com/office/drawing/2014/main" id="{5BB09D87-E58A-4686-9011-7BDA762258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C0538528-984D-460D-A747-2E05EC8D10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C6CCE00-A332-4D6E-B296-81BADBC134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01755271-A4AF-421F-886A-6AE79C0D9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93324D4F-0003-4AB7-8A97-9F28ABD9E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Subtitle 2">
            <a:extLst>
              <a:ext uri="{FF2B5EF4-FFF2-40B4-BE49-F238E27FC236}">
                <a16:creationId xmlns:a16="http://schemas.microsoft.com/office/drawing/2014/main" id="{D3A9888F-E37E-48C7-8BDB-B03DCDA6C769}"/>
              </a:ext>
            </a:extLst>
          </p:cNvPr>
          <p:cNvSpPr txBox="1">
            <a:spLocks/>
          </p:cNvSpPr>
          <p:nvPr/>
        </p:nvSpPr>
        <p:spPr>
          <a:xfrm>
            <a:off x="5907967" y="-8468"/>
            <a:ext cx="6294922" cy="6358933"/>
          </a:xfrm>
          <a:prstGeom prst="rect">
            <a:avLst/>
          </a:prstGeom>
        </p:spPr>
        <p:txBody>
          <a:bodyPr vert="horz" lIns="91440" tIns="45720" rIns="91440" bIns="45720" rtlCol="0" anchor="t">
            <a:normAutofit fontScale="850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2000" dirty="0">
              <a:solidFill>
                <a:srgbClr val="FFFFFF"/>
              </a:solidFill>
              <a:latin typeface="Aharoni" panose="02010803020104030203" pitchFamily="2" charset="-79"/>
              <a:cs typeface="Aharoni" panose="02010803020104030203" pitchFamily="2" charset="-79"/>
            </a:endParaRPr>
          </a:p>
          <a:p>
            <a:pPr marL="0" indent="0">
              <a:buNone/>
            </a:pPr>
            <a:r>
              <a:rPr lang="en-US" dirty="0">
                <a:solidFill>
                  <a:srgbClr val="FFFFFF"/>
                </a:solidFill>
                <a:latin typeface="Aharoni" panose="02010803020104030203" pitchFamily="2" charset="-79"/>
                <a:cs typeface="Aharoni" panose="02010803020104030203" pitchFamily="2" charset="-79"/>
              </a:rPr>
              <a:t>AGENDA</a:t>
            </a:r>
          </a:p>
          <a:p>
            <a:pPr marL="0" indent="0">
              <a:buNone/>
            </a:pPr>
            <a:r>
              <a:rPr lang="en-US" sz="1400" dirty="0">
                <a:solidFill>
                  <a:srgbClr val="FFFFFF"/>
                </a:solidFill>
                <a:latin typeface="Aharoni" panose="02010803020104030203" pitchFamily="2" charset="-79"/>
                <a:cs typeface="Aharoni" panose="02010803020104030203" pitchFamily="2" charset="-79"/>
              </a:rPr>
              <a:t>CALL TO ORDER			                            Lorenzo Alexander, Chair</a:t>
            </a:r>
          </a:p>
          <a:p>
            <a:pPr marL="0" indent="0">
              <a:buNone/>
            </a:pPr>
            <a:r>
              <a:rPr lang="en-US" sz="1400" dirty="0">
                <a:solidFill>
                  <a:srgbClr val="FFFFFF"/>
                </a:solidFill>
                <a:latin typeface="Aharoni" panose="02010803020104030203" pitchFamily="2" charset="-79"/>
                <a:cs typeface="Aharoni" panose="02010803020104030203" pitchFamily="2" charset="-79"/>
              </a:rPr>
              <a:t>Determination of Quorum			       Michael Simmons, Secretary</a:t>
            </a:r>
          </a:p>
          <a:p>
            <a:pPr marL="0" indent="0">
              <a:buNone/>
            </a:pPr>
            <a:r>
              <a:rPr lang="en-US" sz="1400" dirty="0">
                <a:solidFill>
                  <a:srgbClr val="FFFFFF"/>
                </a:solidFill>
                <a:latin typeface="Aharoni" panose="02010803020104030203" pitchFamily="2" charset="-79"/>
                <a:cs typeface="Aharoni" panose="02010803020104030203" pitchFamily="2" charset="-79"/>
              </a:rPr>
              <a:t>Invocation						       Alton Royal, Vice Chair</a:t>
            </a:r>
          </a:p>
          <a:p>
            <a:pPr marL="0" indent="0">
              <a:buNone/>
            </a:pPr>
            <a:r>
              <a:rPr lang="en-US" sz="1400" dirty="0">
                <a:solidFill>
                  <a:srgbClr val="FFFFFF"/>
                </a:solidFill>
                <a:latin typeface="Aharoni" panose="02010803020104030203" pitchFamily="2" charset="-79"/>
                <a:cs typeface="Aharoni" panose="02010803020104030203" pitchFamily="2" charset="-79"/>
              </a:rPr>
              <a:t>Approval of Minutes (2021)			       Michael Simmons</a:t>
            </a:r>
          </a:p>
          <a:p>
            <a:pPr marL="0" indent="0">
              <a:buNone/>
            </a:pPr>
            <a:r>
              <a:rPr lang="en-US" sz="1400" dirty="0">
                <a:solidFill>
                  <a:srgbClr val="FFFFFF"/>
                </a:solidFill>
                <a:latin typeface="Aharoni" panose="02010803020104030203" pitchFamily="2" charset="-79"/>
                <a:cs typeface="Aharoni" panose="02010803020104030203" pitchFamily="2" charset="-79"/>
              </a:rPr>
              <a:t>New President Announcement		                  Lorenzo Alexander</a:t>
            </a:r>
          </a:p>
          <a:p>
            <a:pPr marL="0" indent="0">
              <a:buNone/>
            </a:pPr>
            <a:r>
              <a:rPr lang="en-US" sz="1400" dirty="0">
                <a:solidFill>
                  <a:srgbClr val="FFFFFF"/>
                </a:solidFill>
                <a:latin typeface="Aharoni" panose="02010803020104030203" pitchFamily="2" charset="-79"/>
                <a:cs typeface="Aharoni" panose="02010803020104030203" pitchFamily="2" charset="-79"/>
              </a:rPr>
              <a:t>Chair of the Board Report			        Lorenzo Alexander</a:t>
            </a:r>
          </a:p>
          <a:p>
            <a:pPr marL="0" indent="0">
              <a:buNone/>
            </a:pPr>
            <a:r>
              <a:rPr lang="en-US" sz="1400" dirty="0">
                <a:solidFill>
                  <a:srgbClr val="FFFFFF"/>
                </a:solidFill>
                <a:latin typeface="Aharoni" panose="02010803020104030203" pitchFamily="2" charset="-79"/>
                <a:cs typeface="Aharoni" panose="02010803020104030203" pitchFamily="2" charset="-79"/>
              </a:rPr>
              <a:t>Chair of Supervisory Committee Report                 Delores Glover</a:t>
            </a:r>
          </a:p>
          <a:p>
            <a:pPr marL="0" indent="0">
              <a:buNone/>
            </a:pPr>
            <a:r>
              <a:rPr lang="en-US" sz="1400" dirty="0">
                <a:solidFill>
                  <a:srgbClr val="FFFFFF"/>
                </a:solidFill>
                <a:latin typeface="Aharoni" panose="02010803020104030203" pitchFamily="2" charset="-79"/>
                <a:cs typeface="Aharoni" panose="02010803020104030203" pitchFamily="2" charset="-79"/>
              </a:rPr>
              <a:t>President/CEO Report				        Sheilah Montgomery</a:t>
            </a:r>
          </a:p>
          <a:p>
            <a:pPr marL="0" indent="0">
              <a:buNone/>
            </a:pPr>
            <a:r>
              <a:rPr lang="en-US" sz="1400" dirty="0">
                <a:solidFill>
                  <a:srgbClr val="FFFFFF"/>
                </a:solidFill>
                <a:latin typeface="Aharoni" panose="02010803020104030203" pitchFamily="2" charset="-79"/>
                <a:cs typeface="Aharoni" panose="02010803020104030203" pitchFamily="2" charset="-79"/>
              </a:rPr>
              <a:t>Old Business</a:t>
            </a:r>
          </a:p>
          <a:p>
            <a:pPr marL="0" indent="0">
              <a:buNone/>
            </a:pPr>
            <a:r>
              <a:rPr lang="en-US" sz="1400" dirty="0">
                <a:solidFill>
                  <a:srgbClr val="FFFFFF"/>
                </a:solidFill>
                <a:latin typeface="Aharoni" panose="02010803020104030203" pitchFamily="2" charset="-79"/>
                <a:cs typeface="Aharoni" panose="02010803020104030203" pitchFamily="2" charset="-79"/>
              </a:rPr>
              <a:t>                      Update of Technology/Products         Andrea Steinlauf</a:t>
            </a:r>
          </a:p>
          <a:p>
            <a:pPr marL="0" indent="0">
              <a:buNone/>
            </a:pPr>
            <a:r>
              <a:rPr lang="en-US" sz="1400" dirty="0">
                <a:solidFill>
                  <a:srgbClr val="FFFFFF"/>
                </a:solidFill>
                <a:latin typeface="Aharoni" panose="02010803020104030203" pitchFamily="2" charset="-79"/>
                <a:cs typeface="Aharoni" panose="02010803020104030203" pitchFamily="2" charset="-79"/>
              </a:rPr>
              <a:t>New Business</a:t>
            </a:r>
          </a:p>
          <a:p>
            <a:pPr marL="0" indent="0">
              <a:buNone/>
            </a:pPr>
            <a:r>
              <a:rPr lang="en-US" sz="1400" dirty="0">
                <a:solidFill>
                  <a:srgbClr val="FFFFFF"/>
                </a:solidFill>
                <a:latin typeface="Aharoni" panose="02010803020104030203" pitchFamily="2" charset="-79"/>
                <a:cs typeface="Aharoni" panose="02010803020104030203" pitchFamily="2" charset="-79"/>
              </a:rPr>
              <a:t>		Emeritus Board Announcement	          Lorenzo Alexander</a:t>
            </a:r>
          </a:p>
          <a:p>
            <a:pPr marL="0" indent="0">
              <a:buNone/>
            </a:pPr>
            <a:r>
              <a:rPr lang="en-US" sz="1400" dirty="0">
                <a:solidFill>
                  <a:srgbClr val="FFFFFF"/>
                </a:solidFill>
                <a:latin typeface="Aharoni" panose="02010803020104030203" pitchFamily="2" charset="-79"/>
                <a:cs typeface="Aharoni" panose="02010803020104030203" pitchFamily="2" charset="-79"/>
              </a:rPr>
              <a:t>Chair of the Nomination Committee Report	          Michael Simmons</a:t>
            </a:r>
          </a:p>
          <a:p>
            <a:pPr marL="0" indent="0">
              <a:buNone/>
            </a:pPr>
            <a:r>
              <a:rPr lang="en-US" sz="1400" dirty="0">
                <a:solidFill>
                  <a:srgbClr val="FFFFFF"/>
                </a:solidFill>
                <a:latin typeface="Aharoni" panose="02010803020104030203" pitchFamily="2" charset="-79"/>
                <a:cs typeface="Aharoni" panose="02010803020104030203" pitchFamily="2" charset="-79"/>
              </a:rPr>
              <a:t>		Election of Board Members</a:t>
            </a:r>
          </a:p>
          <a:p>
            <a:pPr marL="0" indent="0">
              <a:buNone/>
            </a:pPr>
            <a:r>
              <a:rPr lang="en-US" sz="1400" dirty="0">
                <a:solidFill>
                  <a:srgbClr val="FFFFFF"/>
                </a:solidFill>
                <a:latin typeface="Aharoni" panose="02010803020104030203" pitchFamily="2" charset="-79"/>
                <a:cs typeface="Aharoni" panose="02010803020104030203" pitchFamily="2" charset="-79"/>
              </a:rPr>
              <a:t>Closing Remarks						Lorenzo Alexander</a:t>
            </a:r>
          </a:p>
          <a:p>
            <a:pPr marL="0" indent="0">
              <a:buNone/>
            </a:pPr>
            <a:r>
              <a:rPr lang="en-US" dirty="0">
                <a:solidFill>
                  <a:srgbClr val="FFFFFF"/>
                </a:solidFill>
                <a:latin typeface="Aharoni" panose="02010803020104030203" pitchFamily="2" charset="-79"/>
                <a:cs typeface="Aharoni" panose="02010803020104030203" pitchFamily="2" charset="-79"/>
              </a:rPr>
              <a:t>ADJOURNMENT</a:t>
            </a:r>
          </a:p>
          <a:p>
            <a:pPr marL="0" indent="0">
              <a:buNone/>
            </a:pPr>
            <a:endParaRPr lang="en-US" dirty="0">
              <a:solidFill>
                <a:srgbClr val="FFFFFF"/>
              </a:solidFill>
              <a:latin typeface="Aharoni" panose="02010803020104030203" pitchFamily="2" charset="-79"/>
              <a:cs typeface="Aharoni" panose="02010803020104030203" pitchFamily="2" charset="-79"/>
            </a:endParaRPr>
          </a:p>
          <a:p>
            <a:pPr marL="0" indent="0">
              <a:buNone/>
            </a:pPr>
            <a:endParaRPr lang="en-US" dirty="0">
              <a:solidFill>
                <a:srgbClr val="FFFFFF"/>
              </a:solidFill>
              <a:latin typeface="Aharoni" panose="02010803020104030203" pitchFamily="2" charset="-79"/>
              <a:cs typeface="Aharoni" panose="02010803020104030203" pitchFamily="2" charset="-79"/>
            </a:endParaRPr>
          </a:p>
          <a:p>
            <a:pPr marL="0" indent="0">
              <a:buNone/>
            </a:pPr>
            <a:endParaRPr lang="en-US" dirty="0">
              <a:solidFill>
                <a:srgbClr val="FFFFFF"/>
              </a:solidFill>
              <a:latin typeface="Aharoni" panose="02010803020104030203" pitchFamily="2" charset="-79"/>
              <a:cs typeface="Aharoni" panose="02010803020104030203" pitchFamily="2" charset="-79"/>
            </a:endParaRPr>
          </a:p>
          <a:p>
            <a:r>
              <a:rPr lang="en-US" sz="1400" dirty="0">
                <a:solidFill>
                  <a:srgbClr val="FFFFFF"/>
                </a:solidFill>
                <a:latin typeface="Aharoni" panose="02010803020104030203" pitchFamily="2" charset="-79"/>
                <a:cs typeface="Aharoni" panose="02010803020104030203" pitchFamily="2" charset="-79"/>
              </a:rPr>
              <a:t>Door prizes will be randomly selected from attendees’ present</a:t>
            </a:r>
          </a:p>
          <a:p>
            <a:endParaRPr lang="en-US" dirty="0">
              <a:solidFill>
                <a:srgbClr val="FFFFFF"/>
              </a:solidFill>
              <a:latin typeface="Aharoni" panose="02010803020104030203" pitchFamily="2" charset="-79"/>
              <a:cs typeface="Aharoni" panose="02010803020104030203" pitchFamily="2" charset="-79"/>
            </a:endParaRPr>
          </a:p>
          <a:p>
            <a:endParaRPr lang="en-US" dirty="0">
              <a:solidFill>
                <a:srgbClr val="FFFFFF"/>
              </a:solidFill>
              <a:latin typeface="Aharoni" panose="02010803020104030203" pitchFamily="2" charset="-79"/>
              <a:cs typeface="Aharoni" panose="02010803020104030203" pitchFamily="2" charset="-79"/>
            </a:endParaRPr>
          </a:p>
        </p:txBody>
      </p:sp>
      <p:sp>
        <p:nvSpPr>
          <p:cNvPr id="26" name="TextBox 25">
            <a:extLst>
              <a:ext uri="{FF2B5EF4-FFF2-40B4-BE49-F238E27FC236}">
                <a16:creationId xmlns:a16="http://schemas.microsoft.com/office/drawing/2014/main" id="{B79E1D6E-003B-4A61-8007-E783B63DC8ED}"/>
              </a:ext>
            </a:extLst>
          </p:cNvPr>
          <p:cNvSpPr txBox="1"/>
          <p:nvPr/>
        </p:nvSpPr>
        <p:spPr>
          <a:xfrm>
            <a:off x="1828800" y="463826"/>
            <a:ext cx="184731" cy="369332"/>
          </a:xfrm>
          <a:prstGeom prst="rect">
            <a:avLst/>
          </a:prstGeom>
          <a:noFill/>
        </p:spPr>
        <p:txBody>
          <a:bodyPr wrap="none" rtlCol="0">
            <a:spAutoFit/>
          </a:bodyPr>
          <a:lstStyle/>
          <a:p>
            <a:endParaRPr lang="en-US" dirty="0"/>
          </a:p>
        </p:txBody>
      </p:sp>
      <p:pic>
        <p:nvPicPr>
          <p:cNvPr id="27" name="Picture 26" descr="A picture containing food, drawing&#10;&#10;Description automatically generated">
            <a:extLst>
              <a:ext uri="{FF2B5EF4-FFF2-40B4-BE49-F238E27FC236}">
                <a16:creationId xmlns:a16="http://schemas.microsoft.com/office/drawing/2014/main" id="{A60C0874-1A9A-4802-999A-502200CA0EC2}"/>
              </a:ext>
            </a:extLst>
          </p:cNvPr>
          <p:cNvPicPr>
            <a:picLocks noChangeAspect="1"/>
          </p:cNvPicPr>
          <p:nvPr/>
        </p:nvPicPr>
        <p:blipFill rotWithShape="1">
          <a:blip r:embed="rId2"/>
          <a:srcRect t="7339" r="-2" b="-2"/>
          <a:stretch/>
        </p:blipFill>
        <p:spPr>
          <a:xfrm>
            <a:off x="1071818" y="1042289"/>
            <a:ext cx="3007349" cy="2246195"/>
          </a:xfrm>
          <a:prstGeom prst="rect">
            <a:avLst/>
          </a:prstGeom>
        </p:spPr>
      </p:pic>
      <p:sp>
        <p:nvSpPr>
          <p:cNvPr id="2" name="Footer Placeholder 1">
            <a:extLst>
              <a:ext uri="{FF2B5EF4-FFF2-40B4-BE49-F238E27FC236}">
                <a16:creationId xmlns:a16="http://schemas.microsoft.com/office/drawing/2014/main" id="{F355FAAA-FA30-4ACD-87FA-FD8635B1B46D}"/>
              </a:ext>
            </a:extLst>
          </p:cNvPr>
          <p:cNvSpPr>
            <a:spLocks noGrp="1"/>
          </p:cNvSpPr>
          <p:nvPr>
            <p:ph type="ftr" sz="quarter" idx="11"/>
          </p:nvPr>
        </p:nvSpPr>
        <p:spPr>
          <a:xfrm>
            <a:off x="930360" y="3497615"/>
            <a:ext cx="3549034" cy="606845"/>
          </a:xfrm>
        </p:spPr>
        <p:txBody>
          <a:bodyPr/>
          <a:lstStyle/>
          <a:p>
            <a:r>
              <a:rPr lang="en-US" sz="1400" dirty="0">
                <a:solidFill>
                  <a:schemeClr val="accent2">
                    <a:lumMod val="75000"/>
                  </a:schemeClr>
                </a:solidFill>
              </a:rPr>
              <a:t>87th ANNUAL SHAREHOLDERS MEETING</a:t>
            </a:r>
          </a:p>
          <a:p>
            <a:r>
              <a:rPr lang="en-US" sz="1400" dirty="0">
                <a:solidFill>
                  <a:schemeClr val="accent2">
                    <a:lumMod val="75000"/>
                  </a:schemeClr>
                </a:solidFill>
              </a:rPr>
              <a:t>                 May 10, 2022</a:t>
            </a:r>
          </a:p>
          <a:p>
            <a:r>
              <a:rPr lang="en-US" sz="1400" dirty="0">
                <a:solidFill>
                  <a:schemeClr val="accent2">
                    <a:lumMod val="75000"/>
                  </a:schemeClr>
                </a:solidFill>
              </a:rPr>
              <a:t>                 6:30pm – 7:30pm</a:t>
            </a:r>
          </a:p>
          <a:p>
            <a:endParaRPr lang="en-US" sz="1400" dirty="0">
              <a:solidFill>
                <a:schemeClr val="accent2">
                  <a:lumMod val="75000"/>
                </a:schemeClr>
              </a:solidFill>
            </a:endParaRPr>
          </a:p>
        </p:txBody>
      </p:sp>
    </p:spTree>
    <p:extLst>
      <p:ext uri="{BB962C8B-B14F-4D97-AF65-F5344CB8AC3E}">
        <p14:creationId xmlns:p14="http://schemas.microsoft.com/office/powerpoint/2010/main" val="132775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C2413B-78A4-4CC6-ABA7-029EE8A4F307}"/>
              </a:ext>
            </a:extLst>
          </p:cNvPr>
          <p:cNvSpPr txBox="1"/>
          <p:nvPr/>
        </p:nvSpPr>
        <p:spPr>
          <a:xfrm>
            <a:off x="546340" y="1302633"/>
            <a:ext cx="8528137" cy="5472908"/>
          </a:xfrm>
          <a:prstGeom prst="rect">
            <a:avLst/>
          </a:prstGeom>
          <a:noFill/>
        </p:spPr>
        <p:txBody>
          <a:bodyPr wrap="square" rtlCol="0">
            <a:spAutoFit/>
          </a:bodyPr>
          <a:lstStyle/>
          <a:p>
            <a:pPr algn="l"/>
            <a:r>
              <a:rPr lang="en-US" sz="1200" b="1" i="0" u="none" strike="noStrike" baseline="0" dirty="0">
                <a:latin typeface="Times New Roman" panose="02020603050405020304" pitchFamily="18" charset="0"/>
              </a:rPr>
              <a:t>Florida A&amp;M University Federal Credit Union (FAMU FCU)</a:t>
            </a:r>
          </a:p>
          <a:p>
            <a:pPr algn="l"/>
            <a:r>
              <a:rPr lang="en-US" sz="1200" b="1" i="0" u="none" strike="noStrike" baseline="0" dirty="0">
                <a:latin typeface="Times New Roman" panose="02020603050405020304" pitchFamily="18" charset="0"/>
              </a:rPr>
              <a:t>86th Virtual ANNUAL MEETING MINUTES</a:t>
            </a:r>
          </a:p>
          <a:p>
            <a:pPr algn="l"/>
            <a:r>
              <a:rPr lang="en-US" sz="1200" b="1" dirty="0">
                <a:latin typeface="Times New Roman" panose="02020603050405020304" pitchFamily="18" charset="0"/>
              </a:rPr>
              <a:t>July 20, 2021</a:t>
            </a:r>
            <a:endParaRPr lang="en-US" sz="1200" b="1" i="0" u="none" strike="noStrike" baseline="0" dirty="0">
              <a:latin typeface="Times New Roman" panose="02020603050405020304" pitchFamily="18" charset="0"/>
            </a:endParaRPr>
          </a:p>
          <a:p>
            <a:pPr algn="l"/>
            <a:endParaRPr lang="en-US" sz="1200" b="1" i="0" u="none" strike="noStrike" baseline="0" dirty="0">
              <a:latin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Meeting Called to Order: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Mr. Lorenzo Alexander called the meeting to order at 6:45 pm. Mr. Michael Simmons stated that a quorum was present per the bylaws.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Invocation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Invocation by Alton Royal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Introduction of Board Members and Supervisory Committee</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Introduction of board members by Chairman Alexander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Lorenzo Alexander, Chairman of the Board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Alton Royal, Vice Chairman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Michael Simmons, Secretary</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Herbert Bailey, Treasurer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Gwendolyn Spencer, Board member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SymbolMT"/>
                <a:ea typeface="Calibri" panose="020F0502020204030204" pitchFamily="34" charset="0"/>
                <a:cs typeface="SymbolMT"/>
              </a:rPr>
              <a:t>•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Wanda Ford, Board member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lnSpc>
                <a:spcPct val="107000"/>
              </a:lnSpc>
              <a:spcBef>
                <a:spcPts val="0"/>
              </a:spcBef>
              <a:spcAft>
                <a:spcPts val="0"/>
              </a:spcAft>
              <a:buFont typeface="Arial" panose="020B0604020202020204" pitchFamily="34" charset="0"/>
              <a:buChar char="•"/>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Terence Hinson, Board member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Supervisory Committee: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Delores Glover-Chair, Paulette McFarland, Patricia Thompson, and Naomi </a:t>
            </a:r>
            <a:r>
              <a:rPr lang="en-US" sz="1050" dirty="0" err="1">
                <a:effectLst/>
                <a:latin typeface="Times New Roman" panose="02020603050405020304" pitchFamily="18" charset="0"/>
                <a:ea typeface="Calibri" panose="020F0502020204030204" pitchFamily="34" charset="0"/>
                <a:cs typeface="Times New Roman" panose="02020603050405020304" pitchFamily="18" charset="0"/>
              </a:rPr>
              <a:t>Shamatutu</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-Dzikunu</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Approval of the Minutes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Motion: </a:t>
            </a:r>
            <a:r>
              <a:rPr lang="en-US" sz="1050" dirty="0">
                <a:effectLst/>
                <a:latin typeface="Times New Roman" panose="02020603050405020304" pitchFamily="18" charset="0"/>
                <a:ea typeface="Calibri" panose="020F0502020204030204" pitchFamily="34" charset="0"/>
                <a:cs typeface="Times New Roman" panose="02020603050405020304" pitchFamily="18" charset="0"/>
              </a:rPr>
              <a:t>Motioned by Donald Thomas to approve the annual meetings minutes from 2020, seconded by Elton Thomas. Motion carried.</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algn="l"/>
            <a:endParaRPr lang="en-US" sz="1200" b="0" i="0" u="none" strike="noStrike" baseline="0" dirty="0">
              <a:latin typeface="Times New Roman" panose="02020603050405020304" pitchFamily="18" charset="0"/>
            </a:endParaRPr>
          </a:p>
          <a:p>
            <a:pPr marL="171450" indent="-171450" algn="l">
              <a:buFont typeface="Arial" panose="020B0604020202020204" pitchFamily="34" charset="0"/>
              <a:buChar char="•"/>
            </a:pPr>
            <a:endParaRPr lang="en-US" sz="1200" b="0" i="0" u="none" strike="noStrike" baseline="0" dirty="0">
              <a:latin typeface="Times New Roman" panose="02020603050405020304" pitchFamily="18" charset="0"/>
            </a:endParaRPr>
          </a:p>
          <a:p>
            <a:pPr algn="l"/>
            <a:endParaRPr lang="en-US" sz="1100" dirty="0"/>
          </a:p>
        </p:txBody>
      </p:sp>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546340" y="206291"/>
            <a:ext cx="1594182" cy="91440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2200453" y="644496"/>
            <a:ext cx="6297612" cy="365125"/>
          </a:xfrm>
        </p:spPr>
        <p:txBody>
          <a:bodyPr/>
          <a:lstStyle/>
          <a:p>
            <a:r>
              <a:rPr lang="en-US" sz="1100" dirty="0">
                <a:solidFill>
                  <a:schemeClr val="accent2">
                    <a:lumMod val="75000"/>
                  </a:schemeClr>
                </a:solidFill>
              </a:rPr>
              <a:t>86TH ANNUAL SHAREHOLDERS MEETING MINUTES</a:t>
            </a:r>
          </a:p>
        </p:txBody>
      </p:sp>
    </p:spTree>
    <p:extLst>
      <p:ext uri="{BB962C8B-B14F-4D97-AF65-F5344CB8AC3E}">
        <p14:creationId xmlns:p14="http://schemas.microsoft.com/office/powerpoint/2010/main" val="125567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C2413B-78A4-4CC6-ABA7-029EE8A4F307}"/>
              </a:ext>
            </a:extLst>
          </p:cNvPr>
          <p:cNvSpPr txBox="1"/>
          <p:nvPr/>
        </p:nvSpPr>
        <p:spPr>
          <a:xfrm>
            <a:off x="546340" y="1302633"/>
            <a:ext cx="8528137" cy="5795433"/>
          </a:xfrm>
          <a:prstGeom prst="rect">
            <a:avLst/>
          </a:prstGeom>
          <a:noFill/>
        </p:spPr>
        <p:txBody>
          <a:bodyPr wrap="square" rtlCol="0">
            <a:spAutoFit/>
          </a:bodyPr>
          <a:lstStyle/>
          <a:p>
            <a:pPr algn="l"/>
            <a:r>
              <a:rPr lang="en-US" sz="1200" b="1" i="0" u="none" strike="noStrike" baseline="0" dirty="0">
                <a:latin typeface="Times New Roman" panose="02020603050405020304" pitchFamily="18" charset="0"/>
              </a:rPr>
              <a:t>Florida A&amp;M University Federal Credit Union (FAMU FCU)</a:t>
            </a:r>
          </a:p>
          <a:p>
            <a:pPr algn="l"/>
            <a:r>
              <a:rPr lang="en-US" sz="1200" b="1" i="0" u="none" strike="noStrike" baseline="0" dirty="0">
                <a:latin typeface="Times New Roman" panose="02020603050405020304" pitchFamily="18" charset="0"/>
              </a:rPr>
              <a:t>86th Virtual ANNUAL MEETING MINUTES</a:t>
            </a:r>
          </a:p>
          <a:p>
            <a:pPr algn="l"/>
            <a:r>
              <a:rPr lang="en-US" sz="1200" b="1" dirty="0">
                <a:latin typeface="Times New Roman" panose="02020603050405020304" pitchFamily="18" charset="0"/>
              </a:rPr>
              <a:t>July 20, 2021</a:t>
            </a:r>
            <a:endParaRPr lang="en-US" sz="1200" b="1" i="0" u="none" strike="noStrike" baseline="0" dirty="0">
              <a:latin typeface="Times New Roman" panose="02020603050405020304" pitchFamily="18" charset="0"/>
            </a:endParaRPr>
          </a:p>
          <a:p>
            <a:pPr algn="l"/>
            <a:endParaRPr lang="en-US" sz="1200" b="1" i="0" u="none" strike="noStrike" baseline="0" dirty="0">
              <a:latin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Chairman of the Board Report:  </a:t>
            </a:r>
          </a:p>
          <a:p>
            <a:pPr marL="0" marR="0">
              <a:lnSpc>
                <a:spcPct val="107000"/>
              </a:lnSpc>
              <a:spcBef>
                <a:spcPts val="0"/>
              </a:spcBef>
              <a:spcAft>
                <a:spcPts val="0"/>
              </a:spcAft>
            </a:pPr>
            <a:r>
              <a:rPr lang="en-US" sz="1050" dirty="0">
                <a:effectLst/>
                <a:latin typeface="TimesNewRomanPSMT"/>
                <a:ea typeface="Calibri" panose="020F0502020204030204" pitchFamily="34" charset="0"/>
                <a:cs typeface="TimesNewRomanPSMT"/>
              </a:rPr>
              <a:t>Mr. Alexander welcomed members to the 86th Annual Meeting.  He stated that  FAMUFCU mission is to provide the best member service and products to meet or exceed the needs of its members at affordable prices.  Mr. Alexander reminded the shareholders </a:t>
            </a:r>
            <a:r>
              <a:rPr lang="en-US" sz="1050" dirty="0">
                <a:latin typeface="TimesNewRomanPSMT"/>
                <a:ea typeface="Calibri" panose="020F0502020204030204" pitchFamily="34" charset="0"/>
                <a:cs typeface="TimesNewRomanPSMT"/>
              </a:rPr>
              <a:t>that </a:t>
            </a:r>
            <a:r>
              <a:rPr lang="en-US" sz="1050" dirty="0">
                <a:effectLst/>
                <a:latin typeface="TimesNewRomanPSMT"/>
                <a:ea typeface="Calibri" panose="020F0502020204030204" pitchFamily="34" charset="0"/>
                <a:cs typeface="TimesNewRomanPSMT"/>
              </a:rPr>
              <a:t>FAMUFCU was chartered by employees of the Florida A &amp; M University.  He reported that FAMUFCU provided financial access to members who have used the credit union to buy their first home, car, put their children through college, pay off debts, obtain emergency loans during storms and tough times, provided access to capital for those small minority businesses to start their own investments for the future, these are just a few financial opportunities that area available for members of the credit union.</a:t>
            </a: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50" dirty="0">
                <a:effectLst/>
                <a:latin typeface="TimesNewRomanPSMT"/>
                <a:ea typeface="Calibri" panose="020F0502020204030204" pitchFamily="34" charset="0"/>
                <a:cs typeface="TimesNewRomanPSMT"/>
              </a:rPr>
              <a:t>Although many challenges have taken place, our focus and vision remain clear, to create great value for members, deliver exceptional service, and to provide financial solution to help members achieve their dreams.  On behalf of the Board of Directors, we thank you for entrusting us to listen to your concerns, initiate solutions, and help you achieve your financial goals.</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 New Roman" panose="02020603050405020304" pitchFamily="18" charset="0"/>
                <a:ea typeface="Calibri" panose="020F0502020204030204" pitchFamily="34" charset="0"/>
                <a:cs typeface="Times New Roman" panose="02020603050405020304" pitchFamily="18" charset="0"/>
              </a:rPr>
              <a:t>Supervisory Committee Report- Delores Glover, Committee Chair</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b="1" dirty="0">
                <a:effectLst/>
                <a:latin typeface="TimesNewRomanPS-BoldMT"/>
                <a:ea typeface="Calibri" panose="020F0502020204030204" pitchFamily="34" charset="0"/>
                <a:cs typeface="TimesNewRomanPS-BoldMT"/>
              </a:rPr>
              <a:t>NCUA regulations: § 715.3 General responsibilities of the Supervisory Committee</a:t>
            </a:r>
            <a:r>
              <a:rPr lang="en-US" sz="1050" dirty="0">
                <a:effectLst/>
                <a:latin typeface="TimesNewRomanPSMT"/>
                <a:ea typeface="Calibri" panose="020F0502020204030204" pitchFamily="34" charset="0"/>
                <a:cs typeface="TimesNewRomanPSMT"/>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050" dirty="0">
                <a:effectLst/>
                <a:latin typeface="TimesNewRomanPSMT"/>
                <a:ea typeface="Calibri" panose="020F0502020204030204" pitchFamily="34" charset="0"/>
                <a:cs typeface="TimesNewRomanPSMT"/>
              </a:rPr>
              <a:t>Mrs. Glover reported the General responsibilities of the Supervisory Committee, (a) Basic: The supervisory committee is responsible for ensuring that the board of directors and management of the credit union: (1) Meet required financial reporting objectives and (2) Establish practices and procedures sufficient to safeguard members’ assets.  To determine an independent audit, the committee attained Ewart and Associates for our 2020 audit. We also engaged Leverage to perform interim audits.  We found that the credit union had an exceptional audit with minor recommendations, in additional to that, we are well capitalized.  She affirmed that FAMU Federal Credit Union, a minority depository institution, a community development financial institution, and the fourth oldest credit union in this nation is financially strong and its members assets are safe. Working with Ms. Kim Brown, NCUA PCO examiner, has provided the guidance and assistance to ensure that the credit union will have long term sustainability.  Mrs. Glover thanked Mrs. Montgomery (CEO) and Ms. Steinlauf (SVP of Operations) for providing the path for the credit union to do great things as a minority depository institution.  She also thanked the supervisory committee who continues to remain very strong. </a:t>
            </a:r>
            <a:r>
              <a:rPr lang="en-US" sz="1050" dirty="0">
                <a:latin typeface="TimesNewRomanPSMT"/>
                <a:ea typeface="Calibri" panose="020F0502020204030204" pitchFamily="34" charset="0"/>
                <a:cs typeface="TimesNewRomanPSMT"/>
              </a:rPr>
              <a:t>Finally,  she thanked the shareholders</a:t>
            </a:r>
            <a:r>
              <a:rPr lang="en-US" sz="1050" dirty="0">
                <a:effectLst/>
                <a:latin typeface="TimesNewRomanPSMT"/>
                <a:ea typeface="Calibri" panose="020F0502020204030204" pitchFamily="34" charset="0"/>
                <a:cs typeface="TimesNewRomanPSMT"/>
              </a:rPr>
              <a:t> for allowing the committee to be of service this year and years to come.</a:t>
            </a:r>
          </a:p>
          <a:p>
            <a:pPr marL="0" marR="0">
              <a:lnSpc>
                <a:spcPct val="107000"/>
              </a:lnSpc>
              <a:spcBef>
                <a:spcPts val="0"/>
              </a:spcBef>
              <a:spcAft>
                <a:spcPts val="0"/>
              </a:spcAft>
            </a:pPr>
            <a:endParaRPr lang="en-US" sz="1050" dirty="0">
              <a:effectLst/>
              <a:latin typeface="TimesNewRomanPSMT"/>
              <a:ea typeface="Calibri" panose="020F0502020204030204" pitchFamily="34" charset="0"/>
              <a:cs typeface="TimesNewRomanPSMT"/>
            </a:endParaRPr>
          </a:p>
          <a:p>
            <a:pPr algn="l"/>
            <a:r>
              <a:rPr lang="en-US" sz="1050" b="1" i="0" u="none" strike="noStrike" baseline="0" dirty="0">
                <a:latin typeface="TimesNewRomanPSMT"/>
              </a:rPr>
              <a:t>Supervisory Committee</a:t>
            </a:r>
          </a:p>
          <a:p>
            <a:pPr algn="l"/>
            <a:r>
              <a:rPr lang="en-US" sz="1050" b="1" i="0" u="none" strike="noStrike" baseline="0" dirty="0">
                <a:latin typeface="TimesNewRomanPSMT"/>
              </a:rPr>
              <a:t>Delores Glover, Committee Chair</a:t>
            </a:r>
          </a:p>
          <a:p>
            <a:pPr algn="l"/>
            <a:r>
              <a:rPr lang="en-US" sz="1050" b="1" dirty="0">
                <a:latin typeface="TimesNewRomanPSMT"/>
              </a:rPr>
              <a:t>Terence Hinson</a:t>
            </a:r>
            <a:r>
              <a:rPr lang="en-US" sz="1050" b="1" i="0" u="none" strike="noStrike" baseline="0" dirty="0">
                <a:latin typeface="TimesNewRomanPSMT"/>
              </a:rPr>
              <a:t> – Board Liaison </a:t>
            </a:r>
          </a:p>
          <a:p>
            <a:pPr algn="l"/>
            <a:r>
              <a:rPr lang="en-US" sz="1050" b="1" i="0" u="none" strike="noStrike" baseline="0" dirty="0">
                <a:latin typeface="TimesNewRomanPSMT"/>
              </a:rPr>
              <a:t>Committee Members -  Paulette McFarlane, Patricia Thompson, Naomi Dzikunu </a:t>
            </a:r>
            <a:endParaRPr lang="en-US" sz="1050" b="1" dirty="0"/>
          </a:p>
          <a:p>
            <a:pPr marL="0" marR="0">
              <a:lnSpc>
                <a:spcPct val="107000"/>
              </a:lnSpc>
              <a:spcBef>
                <a:spcPts val="0"/>
              </a:spcBef>
              <a:spcAft>
                <a:spcPts val="0"/>
              </a:spcAft>
            </a:pPr>
            <a:endParaRPr lang="en-US" sz="1050" b="1" i="0" u="none" strike="noStrike" baseline="0" dirty="0">
              <a:latin typeface="Times New Roman" panose="02020603050405020304" pitchFamily="18" charset="0"/>
            </a:endParaRPr>
          </a:p>
          <a:p>
            <a:pPr algn="l"/>
            <a:endParaRPr lang="en-US" sz="1100" dirty="0"/>
          </a:p>
        </p:txBody>
      </p:sp>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546340" y="206291"/>
            <a:ext cx="1594182" cy="91440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2200453" y="644496"/>
            <a:ext cx="6297612" cy="365125"/>
          </a:xfrm>
        </p:spPr>
        <p:txBody>
          <a:bodyPr/>
          <a:lstStyle/>
          <a:p>
            <a:r>
              <a:rPr lang="en-US" sz="1100" dirty="0">
                <a:solidFill>
                  <a:schemeClr val="accent2">
                    <a:lumMod val="75000"/>
                  </a:schemeClr>
                </a:solidFill>
              </a:rPr>
              <a:t>86TH ANNUAL SHAREHOLDERS MEETING MINUTES</a:t>
            </a:r>
          </a:p>
        </p:txBody>
      </p:sp>
    </p:spTree>
    <p:extLst>
      <p:ext uri="{BB962C8B-B14F-4D97-AF65-F5344CB8AC3E}">
        <p14:creationId xmlns:p14="http://schemas.microsoft.com/office/powerpoint/2010/main" val="360784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C2413B-78A4-4CC6-ABA7-029EE8A4F307}"/>
              </a:ext>
            </a:extLst>
          </p:cNvPr>
          <p:cNvSpPr txBox="1"/>
          <p:nvPr/>
        </p:nvSpPr>
        <p:spPr>
          <a:xfrm>
            <a:off x="1137542" y="2330848"/>
            <a:ext cx="8264106" cy="523220"/>
          </a:xfrm>
          <a:prstGeom prst="rect">
            <a:avLst/>
          </a:prstGeom>
          <a:noFill/>
        </p:spPr>
        <p:txBody>
          <a:bodyPr wrap="square" rtlCol="0">
            <a:spAutoFit/>
          </a:bodyPr>
          <a:lstStyle/>
          <a:p>
            <a:pPr algn="just"/>
            <a:r>
              <a:rPr lang="en-US" sz="2800" dirty="0"/>
              <a:t>               </a:t>
            </a:r>
            <a:endParaRPr lang="en-US" dirty="0"/>
          </a:p>
        </p:txBody>
      </p:sp>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546340" y="206291"/>
            <a:ext cx="1594182" cy="91440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2120789" y="356780"/>
            <a:ext cx="6297612" cy="365125"/>
          </a:xfrm>
        </p:spPr>
        <p:txBody>
          <a:bodyPr/>
          <a:lstStyle/>
          <a:p>
            <a:r>
              <a:rPr lang="en-US" sz="1100" dirty="0">
                <a:solidFill>
                  <a:schemeClr val="accent2">
                    <a:lumMod val="75000"/>
                  </a:schemeClr>
                </a:solidFill>
              </a:rPr>
              <a:t>86TH ANNUAL SHAREHOLDERS MEETING MINUTES</a:t>
            </a:r>
          </a:p>
        </p:txBody>
      </p:sp>
      <p:sp>
        <p:nvSpPr>
          <p:cNvPr id="6" name="TextBox 5">
            <a:extLst>
              <a:ext uri="{FF2B5EF4-FFF2-40B4-BE49-F238E27FC236}">
                <a16:creationId xmlns:a16="http://schemas.microsoft.com/office/drawing/2014/main" id="{48579A0E-F1B1-43CA-A165-A42FA6676F54}"/>
              </a:ext>
            </a:extLst>
          </p:cNvPr>
          <p:cNvSpPr txBox="1"/>
          <p:nvPr/>
        </p:nvSpPr>
        <p:spPr>
          <a:xfrm>
            <a:off x="546340" y="1120692"/>
            <a:ext cx="8366924" cy="6093976"/>
          </a:xfrm>
          <a:prstGeom prst="rect">
            <a:avLst/>
          </a:prstGeom>
          <a:noFill/>
        </p:spPr>
        <p:txBody>
          <a:bodyPr wrap="square">
            <a:spAutoFit/>
          </a:bodyPr>
          <a:lstStyle/>
          <a:p>
            <a:pPr algn="l"/>
            <a:r>
              <a:rPr lang="en-US" sz="1400" b="1" i="0" u="none" strike="noStrike" baseline="0" dirty="0">
                <a:latin typeface="Times New Roman" panose="02020603050405020304" pitchFamily="18" charset="0"/>
              </a:rPr>
              <a:t>Florida A&amp;M University Federal Credit Union (FAMU FCU)</a:t>
            </a:r>
          </a:p>
          <a:p>
            <a:pPr algn="l"/>
            <a:r>
              <a:rPr lang="en-US" sz="1400" b="1" i="0" u="none" strike="noStrike" baseline="0" dirty="0">
                <a:latin typeface="Times New Roman" panose="02020603050405020304" pitchFamily="18" charset="0"/>
              </a:rPr>
              <a:t>86th Virtual ANNUAL MEETING MINUTES</a:t>
            </a:r>
          </a:p>
          <a:p>
            <a:pPr algn="l"/>
            <a:r>
              <a:rPr lang="en-US" sz="1400" b="1" dirty="0">
                <a:latin typeface="Times New Roman" panose="02020603050405020304" pitchFamily="18" charset="0"/>
              </a:rPr>
              <a:t>July 20, 2021</a:t>
            </a:r>
          </a:p>
          <a:p>
            <a:pPr algn="l"/>
            <a:endParaRPr lang="en-US" sz="1400" b="1" i="0" u="none" strike="noStrike" baseline="0" dirty="0">
              <a:latin typeface="Times New Roman" panose="02020603050405020304" pitchFamily="18" charset="0"/>
            </a:endParaRPr>
          </a:p>
          <a:p>
            <a:pPr algn="l"/>
            <a:r>
              <a:rPr lang="en-US" sz="1400" b="1" i="0" u="sng" strike="noStrike" baseline="0" dirty="0">
                <a:latin typeface="Times New Roman" panose="02020603050405020304" pitchFamily="18" charset="0"/>
              </a:rPr>
              <a:t>President/CEO Report:</a:t>
            </a:r>
            <a:endParaRPr lang="en-US" sz="1400" b="1" u="sng" dirty="0">
              <a:latin typeface="Times New Roman" panose="02020603050405020304" pitchFamily="18" charset="0"/>
            </a:endParaRPr>
          </a:p>
          <a:p>
            <a:pPr algn="l"/>
            <a:r>
              <a:rPr lang="en-US" sz="1400" dirty="0">
                <a:latin typeface="TimesNewRomanPSMT"/>
              </a:rPr>
              <a:t>Mrs. Montgomery greeted the membership and stated that even though this pandemic has been challenging, </a:t>
            </a:r>
            <a:r>
              <a:rPr lang="en-US" sz="1400" dirty="0">
                <a:effectLst/>
                <a:latin typeface="Times New Roman" panose="02020603050405020304" pitchFamily="18" charset="0"/>
                <a:ea typeface="Calibri" panose="020F0502020204030204" pitchFamily="34" charset="0"/>
              </a:rPr>
              <a:t>it also provided opportunities to implement upgrades to technology as an optimal means to provide exceptional service. An unprecedented number of members used technology to transact business. She </a:t>
            </a:r>
            <a:r>
              <a:rPr lang="en-US" sz="1400" dirty="0">
                <a:latin typeface="Times New Roman" panose="02020603050405020304" pitchFamily="18" charset="0"/>
                <a:ea typeface="Calibri" panose="020F0502020204030204" pitchFamily="34" charset="0"/>
              </a:rPr>
              <a:t>expressed her appreciation for the membership’s patience and loyalty.  </a:t>
            </a:r>
            <a:r>
              <a:rPr lang="en-US" sz="1400" dirty="0">
                <a:effectLst/>
                <a:latin typeface="Times New Roman" panose="02020603050405020304" pitchFamily="18" charset="0"/>
                <a:ea typeface="Calibri" panose="020F0502020204030204" pitchFamily="34" charset="0"/>
              </a:rPr>
              <a:t>Many members were affected by the pandemic shutdown.  In response FAMUFCU was able to provide deferments, emergency loans and other financial assistance. With the grant received from the Office of Economic Vitality, FAMUFCU was fortunate to provide micro-loans to minority and women owned business who were hit extremely hard. To date we have received over $1 million in grants for net worth and to increase our return on assets. </a:t>
            </a:r>
            <a:r>
              <a:rPr lang="en-US" sz="1400" dirty="0">
                <a:latin typeface="Times New Roman" panose="02020603050405020304" pitchFamily="18" charset="0"/>
                <a:ea typeface="Calibri" panose="020F0502020204030204" pitchFamily="34" charset="0"/>
              </a:rPr>
              <a:t>  The credit union ended the year with a net income of $991,711 and a delinquency ratio of 2.20%. S</a:t>
            </a:r>
            <a:r>
              <a:rPr lang="en-US" sz="1400" dirty="0">
                <a:effectLst/>
                <a:latin typeface="Times New Roman" panose="02020603050405020304" pitchFamily="18" charset="0"/>
                <a:ea typeface="Calibri" panose="020F0502020204030204" pitchFamily="34" charset="0"/>
              </a:rPr>
              <a:t>he thanked staff for their tremendous work and sacrifices during this pandemic. </a:t>
            </a:r>
            <a:r>
              <a:rPr lang="en-US" sz="1400" dirty="0">
                <a:latin typeface="Times New Roman" panose="02020603050405020304" pitchFamily="18" charset="0"/>
                <a:ea typeface="Calibri" panose="020F0502020204030204" pitchFamily="34" charset="0"/>
              </a:rPr>
              <a:t>She introduced staff:</a:t>
            </a:r>
            <a:r>
              <a:rPr lang="en-US" sz="1400" dirty="0">
                <a:effectLst/>
                <a:latin typeface="Times New Roman" panose="02020603050405020304" pitchFamily="18" charset="0"/>
                <a:ea typeface="Calibri" panose="020F0502020204030204" pitchFamily="34" charset="0"/>
              </a:rPr>
              <a:t> Ms. Steinlauf, Ms. Battle, Ms. Ross, Ms. Norton,  and Ms. Manker.  With Mrs</a:t>
            </a:r>
            <a:r>
              <a:rPr lang="en-US" sz="1400" dirty="0">
                <a:latin typeface="Times New Roman" panose="02020603050405020304" pitchFamily="18" charset="0"/>
                <a:ea typeface="Calibri" panose="020F0502020204030204" pitchFamily="34" charset="0"/>
              </a:rPr>
              <a:t>. Montgomery included, they called themselves</a:t>
            </a:r>
            <a:r>
              <a:rPr lang="en-US" sz="1400" dirty="0">
                <a:effectLst/>
                <a:latin typeface="Times New Roman" panose="02020603050405020304" pitchFamily="18" charset="0"/>
                <a:ea typeface="Calibri" panose="020F0502020204030204" pitchFamily="34" charset="0"/>
              </a:rPr>
              <a:t> “sensational six”  determined to provide exceptional service even though it was just us for most of the year.  </a:t>
            </a:r>
            <a:r>
              <a:rPr lang="en-US" sz="1400" dirty="0">
                <a:latin typeface="Times New Roman" panose="02020603050405020304" pitchFamily="18" charset="0"/>
                <a:ea typeface="Calibri" panose="020F0502020204030204" pitchFamily="34" charset="0"/>
              </a:rPr>
              <a:t>She thanked the board for entrusting her with the operation of the credit union, as well as their extraordinary leadership and governance.</a:t>
            </a:r>
          </a:p>
          <a:p>
            <a:pPr algn="l"/>
            <a:endParaRPr lang="en-US" sz="1400" b="0" i="0" u="none" strike="noStrike" baseline="0" dirty="0">
              <a:latin typeface="Times New Roman" panose="02020603050405020304" pitchFamily="18" charset="0"/>
            </a:endParaRPr>
          </a:p>
          <a:p>
            <a:pPr algn="l"/>
            <a:r>
              <a:rPr lang="en-US" sz="1400" b="1" i="0" u="none" strike="noStrike" baseline="0" dirty="0">
                <a:latin typeface="Times New Roman" panose="02020603050405020304" pitchFamily="18" charset="0"/>
              </a:rPr>
              <a:t>O</a:t>
            </a:r>
            <a:r>
              <a:rPr lang="en-US" sz="1400" b="1" dirty="0">
                <a:latin typeface="Times New Roman" panose="02020603050405020304" pitchFamily="18" charset="0"/>
              </a:rPr>
              <a:t>ld Business:</a:t>
            </a:r>
          </a:p>
          <a:p>
            <a:pPr algn="l"/>
            <a:r>
              <a:rPr lang="en-US" sz="1400" b="0" i="0" u="none" strike="noStrike" baseline="0" dirty="0">
                <a:latin typeface="Times New Roman" panose="02020603050405020304" pitchFamily="18" charset="0"/>
              </a:rPr>
              <a:t>None</a:t>
            </a:r>
          </a:p>
          <a:p>
            <a:pPr algn="l"/>
            <a:endParaRPr lang="en-US" sz="1400" dirty="0">
              <a:latin typeface="Times New Roman" panose="02020603050405020304" pitchFamily="18" charset="0"/>
            </a:endParaRPr>
          </a:p>
          <a:p>
            <a:pPr algn="l"/>
            <a:r>
              <a:rPr lang="en-US" sz="1400" b="1" i="0" u="none" strike="noStrike" baseline="0" dirty="0">
                <a:latin typeface="Times New Roman" panose="02020603050405020304" pitchFamily="18" charset="0"/>
              </a:rPr>
              <a:t>New Business:</a:t>
            </a:r>
          </a:p>
          <a:p>
            <a:r>
              <a:rPr lang="en-US" sz="1400" dirty="0">
                <a:effectLst/>
                <a:latin typeface="Times New Roman" panose="02020603050405020304" pitchFamily="18" charset="0"/>
                <a:ea typeface="Calibri" panose="020F0502020204030204" pitchFamily="34" charset="0"/>
                <a:cs typeface="Times New Roman" panose="02020603050405020304" pitchFamily="18" charset="0"/>
              </a:rPr>
              <a:t>Mrs. Glover requested that a report of upgrades in technology as well as new products and services be presented at the next annual meeting.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400" b="0" i="0" u="none" strike="noStrike" baseline="0" dirty="0">
              <a:latin typeface="TimesNewRomanPSMT"/>
            </a:endParaRPr>
          </a:p>
          <a:p>
            <a:pPr algn="l"/>
            <a:endParaRPr lang="en-US" sz="1400" b="0" i="0" u="none" strike="noStrike" baseline="0" dirty="0">
              <a:latin typeface="TimesNewRomanPSMT"/>
            </a:endParaRPr>
          </a:p>
          <a:p>
            <a:pPr algn="l"/>
            <a:endParaRPr lang="en-US" sz="1200" b="0" i="0" u="none" strike="noStrike" baseline="0" dirty="0">
              <a:latin typeface="TimesNewRomanPSMT"/>
            </a:endParaRPr>
          </a:p>
        </p:txBody>
      </p:sp>
    </p:spTree>
    <p:extLst>
      <p:ext uri="{BB962C8B-B14F-4D97-AF65-F5344CB8AC3E}">
        <p14:creationId xmlns:p14="http://schemas.microsoft.com/office/powerpoint/2010/main" val="23018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396644" y="206290"/>
            <a:ext cx="2167098" cy="130573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1951071" y="342977"/>
            <a:ext cx="6297612" cy="365125"/>
          </a:xfrm>
        </p:spPr>
        <p:txBody>
          <a:bodyPr/>
          <a:lstStyle/>
          <a:p>
            <a:r>
              <a:rPr lang="en-US" sz="1100" dirty="0">
                <a:solidFill>
                  <a:schemeClr val="accent2">
                    <a:lumMod val="75000"/>
                  </a:schemeClr>
                </a:solidFill>
              </a:rPr>
              <a:t>86TH ANNUAL SHAREHOLDERS MEETING MINUTES</a:t>
            </a:r>
          </a:p>
        </p:txBody>
      </p:sp>
      <p:sp>
        <p:nvSpPr>
          <p:cNvPr id="6" name="Subtitle 2">
            <a:extLst>
              <a:ext uri="{FF2B5EF4-FFF2-40B4-BE49-F238E27FC236}">
                <a16:creationId xmlns:a16="http://schemas.microsoft.com/office/drawing/2014/main" id="{B09B77B7-D8CD-4B03-9C6D-323371ADC027}"/>
              </a:ext>
            </a:extLst>
          </p:cNvPr>
          <p:cNvSpPr txBox="1">
            <a:spLocks/>
          </p:cNvSpPr>
          <p:nvPr/>
        </p:nvSpPr>
        <p:spPr>
          <a:xfrm>
            <a:off x="396644" y="1648708"/>
            <a:ext cx="8772938" cy="4866315"/>
          </a:xfrm>
          <a:prstGeom prst="rect">
            <a:avLst/>
          </a:prstGeom>
        </p:spPr>
        <p:txBody>
          <a:bodyPr vert="horz" lIns="91440" tIns="45720" rIns="91440" bIns="45720" rtlCol="0" anchor="t">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l">
              <a:spcBef>
                <a:spcPts val="0"/>
              </a:spcBef>
              <a:buNone/>
            </a:pPr>
            <a:r>
              <a:rPr lang="en-US" sz="1400" b="1" i="0" u="none" strike="noStrike" baseline="0" dirty="0">
                <a:latin typeface="Times New Roman" panose="02020603050405020304" pitchFamily="18" charset="0"/>
              </a:rPr>
              <a:t>Florida A&amp;M University Federal Credit Union (FAMU FCU)</a:t>
            </a:r>
          </a:p>
          <a:p>
            <a:pPr marL="0" indent="0" algn="l">
              <a:spcBef>
                <a:spcPts val="0"/>
              </a:spcBef>
              <a:buNone/>
            </a:pPr>
            <a:r>
              <a:rPr lang="en-US" sz="1400" b="1" i="0" u="none" strike="noStrike" baseline="0" dirty="0">
                <a:latin typeface="Times New Roman" panose="02020603050405020304" pitchFamily="18" charset="0"/>
              </a:rPr>
              <a:t>86th Virtual ANNUAL MEETING MINUTES</a:t>
            </a:r>
          </a:p>
          <a:p>
            <a:pPr marL="0" indent="0" algn="l">
              <a:spcBef>
                <a:spcPts val="0"/>
              </a:spcBef>
              <a:buNone/>
            </a:pPr>
            <a:r>
              <a:rPr lang="en-US" sz="1400" b="1" dirty="0">
                <a:latin typeface="Times New Roman" panose="02020603050405020304" pitchFamily="18" charset="0"/>
              </a:rPr>
              <a:t>July 20, 2021</a:t>
            </a:r>
            <a:endParaRPr lang="en-US" sz="1400" b="1" i="0" u="none" strike="noStrike" baseline="0" dirty="0">
              <a:latin typeface="Times New Roman" panose="02020603050405020304" pitchFamily="18" charset="0"/>
            </a:endParaRPr>
          </a:p>
          <a:p>
            <a:pPr marL="12700" marR="12700" indent="0">
              <a:spcBef>
                <a:spcPts val="0"/>
              </a:spcBef>
              <a:spcAft>
                <a:spcPts val="1445"/>
              </a:spcAft>
              <a:buNone/>
            </a:pPr>
            <a:endPar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endParaRPr>
          </a:p>
          <a:p>
            <a:pPr marL="12700" marR="12700" indent="0">
              <a:spcBef>
                <a:spcPts val="0"/>
              </a:spcBef>
              <a:spcAft>
                <a:spcPts val="1445"/>
              </a:spcAft>
              <a:buNone/>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Nominating Committee Report:  </a:t>
            </a:r>
          </a:p>
          <a:p>
            <a:pPr marL="12700" marR="12700" indent="0">
              <a:spcBef>
                <a:spcPts val="0"/>
              </a:spcBef>
              <a:spcAft>
                <a:spcPts val="1445"/>
              </a:spcAft>
              <a:buNone/>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Mr. Royal reported that nominating committee is tasked to provide qualified candidates to serve as a Board of Directors.  The members of the Board of Directors are volunteers. Specifically, the Board of Directors is responsible for directing and controlling the affairs of the Credit Union. Though the Board members will not personally perform the task themselves, the board is ultimately responsible for making sure the Credit Union:</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74345"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Is properly managed by a qualified CEO and competent staff;</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69900"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Operates using sound business practices as mandated by NCUA;</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69900"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Complies with all applicable federal laws and regulations;</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61010"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Achieves the goals stated in the charter</a:t>
            </a:r>
            <a:r>
              <a:rPr lang="en-US" sz="1400" strike="sngStrike" dirty="0">
                <a:solidFill>
                  <a:srgbClr val="000000"/>
                </a:solidFill>
                <a:latin typeface="Calibri" panose="020F0502020204030204" pitchFamily="34" charset="0"/>
                <a:ea typeface="Arial" panose="020B0604020202020204" pitchFamily="34" charset="0"/>
                <a:cs typeface="Calibri" panose="020F0502020204030204" pitchFamily="34" charset="0"/>
              </a:rPr>
              <a:t>;</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74345"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Fulfills its purpose of making affordable loans and encouraging thrift;</a:t>
            </a:r>
            <a:endParaRPr lang="en-US" sz="1400" dirty="0">
              <a:latin typeface="Calibri" panose="020F0502020204030204" pitchFamily="34" charset="0"/>
              <a:ea typeface="Arial" panose="020B0604020202020204" pitchFamily="34" charset="0"/>
              <a:cs typeface="Calibri" panose="020F0502020204030204" pitchFamily="34" charset="0"/>
            </a:endParaRPr>
          </a:p>
          <a:p>
            <a:pPr>
              <a:spcBef>
                <a:spcPts val="0"/>
              </a:spcBef>
              <a:buClr>
                <a:srgbClr val="000000"/>
              </a:buClr>
              <a:buSzPts val="1050"/>
              <a:buFont typeface="Arial" panose="020B0604020202020204" pitchFamily="34" charset="0"/>
              <a:buChar char="•"/>
              <a:tabLst>
                <a:tab pos="474345"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Provides adequate financial reserves to cover possible losses;</a:t>
            </a:r>
            <a:endParaRPr lang="en-US" sz="1400" dirty="0">
              <a:latin typeface="Calibri" panose="020F0502020204030204" pitchFamily="34" charset="0"/>
              <a:ea typeface="Arial" panose="020B0604020202020204" pitchFamily="34" charset="0"/>
              <a:cs typeface="Calibri" panose="020F0502020204030204" pitchFamily="34" charset="0"/>
            </a:endParaRPr>
          </a:p>
          <a:p>
            <a:pPr marR="139700">
              <a:spcBef>
                <a:spcPts val="0"/>
              </a:spcBef>
              <a:spcAft>
                <a:spcPts val="1470"/>
              </a:spcAft>
              <a:buClr>
                <a:srgbClr val="000000"/>
              </a:buClr>
              <a:buSzPts val="1050"/>
              <a:buFont typeface="Arial" panose="020B0604020202020204" pitchFamily="34" charset="0"/>
              <a:buChar char="•"/>
              <a:tabLst>
                <a:tab pos="474345" algn="l"/>
              </a:tabLst>
            </a:pPr>
            <a:r>
              <a:rPr lang="en-US" sz="1400" dirty="0">
                <a:solidFill>
                  <a:srgbClr val="000000"/>
                </a:solidFill>
                <a:latin typeface="Calibri" panose="020F0502020204030204" pitchFamily="34" charset="0"/>
                <a:ea typeface="Arial" panose="020B0604020202020204" pitchFamily="34" charset="0"/>
                <a:cs typeface="Calibri" panose="020F0502020204030204" pitchFamily="34" charset="0"/>
              </a:rPr>
              <a:t>Protects against unauthorized or illegal acts through safe operating procedures.</a:t>
            </a:r>
            <a:endParaRPr lang="en-US" sz="1400" dirty="0">
              <a:latin typeface="Calibri" panose="020F0502020204030204" pitchFamily="34" charset="0"/>
              <a:ea typeface="Arial" panose="020B0604020202020204" pitchFamily="34" charset="0"/>
              <a:cs typeface="Calibri" panose="020F0502020204030204" pitchFamily="34" charset="0"/>
            </a:endParaRPr>
          </a:p>
          <a:p>
            <a:pPr marL="12700" marR="12700" indent="0">
              <a:spcBef>
                <a:spcPts val="0"/>
              </a:spcBef>
              <a:spcAft>
                <a:spcPts val="1500"/>
              </a:spcAft>
              <a:buNone/>
            </a:pPr>
            <a:r>
              <a:rPr lang="en-US" sz="1400" dirty="0">
                <a:solidFill>
                  <a:schemeClr val="tx1"/>
                </a:solidFill>
                <a:latin typeface="Calibri" panose="020F0502020204030204" pitchFamily="34" charset="0"/>
                <a:ea typeface="Arial" panose="020B0604020202020204" pitchFamily="34" charset="0"/>
                <a:cs typeface="Calibri" panose="020F0502020204030204" pitchFamily="34" charset="0"/>
              </a:rPr>
              <a:t>The FAMU Federal Credit Union currently has seven (7) members on the Board of Directors, who serve staggered three (3) year terms. The Nomination committee recommended the following nominee to serve a three (3) year term: Herbert Bailey.</a:t>
            </a:r>
            <a:endParaRPr lang="en-US" sz="1400" dirty="0">
              <a:solidFill>
                <a:srgbClr val="FFFFFF"/>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51514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546340" y="206291"/>
            <a:ext cx="1594182" cy="91440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3439485" y="298366"/>
            <a:ext cx="4848953" cy="365125"/>
          </a:xfrm>
        </p:spPr>
        <p:txBody>
          <a:bodyPr/>
          <a:lstStyle/>
          <a:p>
            <a:r>
              <a:rPr lang="en-US" sz="1100" dirty="0">
                <a:solidFill>
                  <a:schemeClr val="accent2">
                    <a:lumMod val="75000"/>
                  </a:schemeClr>
                </a:solidFill>
              </a:rPr>
              <a:t>86TH ANNUAL SHAREHOLDERS MEETING MINUTES</a:t>
            </a:r>
          </a:p>
        </p:txBody>
      </p:sp>
      <p:sp>
        <p:nvSpPr>
          <p:cNvPr id="6" name="TextBox 5">
            <a:extLst>
              <a:ext uri="{FF2B5EF4-FFF2-40B4-BE49-F238E27FC236}">
                <a16:creationId xmlns:a16="http://schemas.microsoft.com/office/drawing/2014/main" id="{28DC1360-13CD-46D0-9AAD-C97CAD20336A}"/>
              </a:ext>
            </a:extLst>
          </p:cNvPr>
          <p:cNvSpPr txBox="1"/>
          <p:nvPr/>
        </p:nvSpPr>
        <p:spPr>
          <a:xfrm>
            <a:off x="593270" y="1120692"/>
            <a:ext cx="9092725" cy="5635582"/>
          </a:xfrm>
          <a:prstGeom prst="rect">
            <a:avLst/>
          </a:prstGeom>
          <a:noFill/>
        </p:spPr>
        <p:txBody>
          <a:bodyPr wrap="square">
            <a:spAutoFit/>
          </a:bodyPr>
          <a:lstStyle/>
          <a:p>
            <a:pPr marL="0" indent="0" algn="l">
              <a:spcBef>
                <a:spcPts val="0"/>
              </a:spcBef>
              <a:buNone/>
            </a:pPr>
            <a:r>
              <a:rPr lang="en-US" sz="1200" b="1" i="0" u="none" strike="noStrike" baseline="0" dirty="0">
                <a:latin typeface="Times New Roman" panose="02020603050405020304" pitchFamily="18" charset="0"/>
              </a:rPr>
              <a:t>Florida A&amp;M University Federal Credit Union (FAMU FCU)</a:t>
            </a:r>
          </a:p>
          <a:p>
            <a:pPr marL="0" indent="0" algn="l">
              <a:spcBef>
                <a:spcPts val="0"/>
              </a:spcBef>
              <a:buNone/>
            </a:pPr>
            <a:r>
              <a:rPr lang="en-US" sz="1200" b="1" i="0" u="none" strike="noStrike" baseline="0" dirty="0">
                <a:latin typeface="Times New Roman" panose="02020603050405020304" pitchFamily="18" charset="0"/>
              </a:rPr>
              <a:t>86th Virtual ANNUAL MEETING MINUTES</a:t>
            </a:r>
          </a:p>
          <a:p>
            <a:pPr marL="0" indent="0" algn="l">
              <a:spcBef>
                <a:spcPts val="0"/>
              </a:spcBef>
              <a:buNone/>
            </a:pPr>
            <a:r>
              <a:rPr lang="en-US" sz="1200" b="1" dirty="0">
                <a:latin typeface="Times New Roman" panose="02020603050405020304" pitchFamily="18" charset="0"/>
              </a:rPr>
              <a:t>July 20, 2021</a:t>
            </a:r>
          </a:p>
          <a:p>
            <a:pPr marL="0" indent="0" algn="l">
              <a:spcBef>
                <a:spcPts val="0"/>
              </a:spcBef>
              <a:buNone/>
            </a:pPr>
            <a:endParaRPr lang="en-US" sz="1200" b="1" i="0" u="none" strike="noStrike" baseline="0" dirty="0">
              <a:latin typeface="Times New Roman" panose="02020603050405020304" pitchFamily="18" charset="0"/>
            </a:endParaRPr>
          </a:p>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Election of Board Members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Mr. Alton Royal of the Nominating Committee was introduced and provided the credentials of the nominee recommended to fill the three-year term on the Board of Directors. The current board has seven board members serving staggered 3-year term limits. There were no candidates by petition.  There was only one vacant position this year.  The nominating committee recommended the following candidate to fill the position:</a:t>
            </a: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SymbolMT"/>
                <a:ea typeface="Calibri" panose="020F0502020204030204" pitchFamily="34" charset="0"/>
                <a:cs typeface="SymbolMT"/>
              </a:rPr>
              <a:t>• </a:t>
            </a: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Mr. Herbert Bailey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Motion: </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Eric Thomas motioned to approve the nominees by acclamation to serve as board members, seconded by Michael Simmons. Motion carried. The Chairman of the Board declared the election certified by acclamation with no opposition. The Board Chair congratulated the elected board member.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200" dirty="0">
              <a:effectLst/>
              <a:latin typeface="Consolas" panose="020B0609020204030204" pitchFamily="49"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b="1" dirty="0">
                <a:effectLst/>
                <a:latin typeface="Times New Roman" panose="02020603050405020304" pitchFamily="18" charset="0"/>
                <a:ea typeface="Calibri" panose="020F0502020204030204" pitchFamily="34" charset="0"/>
                <a:cs typeface="Times New Roman" panose="02020603050405020304" pitchFamily="18" charset="0"/>
              </a:rPr>
              <a:t>Announcements and Acknowledgements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Recognize Mrs. Connie Evans long term advocate and supporter of FAMUFCU.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The Board Chair thanked Mr. Michael Simmons for hosting the Annual meeting Zoom sessions and for the inspiring videos.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Door Prizes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$25 gift cards were randomly selected from the members. Drawing held for the youngest and oldest member present; member that has been a credit union member the longest; and the newest credit union member.  Prizes available for pick up at the credit union office.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Adjournment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There being no further business, virtual meeting adjourned at 7:40pm</a:t>
            </a:r>
            <a:endParaRPr lang="en-US" sz="1100" dirty="0">
              <a:effectLst/>
              <a:latin typeface="Consolas" panose="020B0609020204030204" pitchFamily="49" charset="0"/>
              <a:ea typeface="Calibri" panose="020F0502020204030204" pitchFamily="34" charset="0"/>
              <a:cs typeface="Times New Roman" panose="02020603050405020304" pitchFamily="18" charset="0"/>
            </a:endParaRPr>
          </a:p>
          <a:p>
            <a:endParaRPr lang="en-US" sz="1100" dirty="0">
              <a:latin typeface="Times New Roman" panose="02020603050405020304" pitchFamily="18" charset="0"/>
            </a:endParaRPr>
          </a:p>
          <a:p>
            <a:r>
              <a:rPr lang="en-US" sz="1100" b="1" i="0" u="none" strike="noStrike" baseline="0" dirty="0">
                <a:latin typeface="Times New Roman" panose="02020603050405020304" pitchFamily="18" charset="0"/>
              </a:rPr>
              <a:t>Michael Simmons, Secretary                                                 Lorenzo Alexander, Board Chair</a:t>
            </a:r>
          </a:p>
          <a:p>
            <a:pPr algn="l"/>
            <a:endParaRPr lang="en-US" sz="1200" dirty="0"/>
          </a:p>
        </p:txBody>
      </p:sp>
    </p:spTree>
    <p:extLst>
      <p:ext uri="{BB962C8B-B14F-4D97-AF65-F5344CB8AC3E}">
        <p14:creationId xmlns:p14="http://schemas.microsoft.com/office/powerpoint/2010/main" val="282379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0" y="342977"/>
            <a:ext cx="1669409" cy="1154677"/>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1951071" y="342977"/>
            <a:ext cx="6297612" cy="365125"/>
          </a:xfrm>
        </p:spPr>
        <p:txBody>
          <a:bodyPr/>
          <a:lstStyle/>
          <a:p>
            <a:r>
              <a:rPr lang="en-US" sz="1100" b="1" dirty="0">
                <a:effectLst/>
                <a:latin typeface="Calibri" panose="020F0502020204030204" pitchFamily="34" charset="0"/>
                <a:ea typeface="Times New Roman" panose="02020603050405020304" pitchFamily="18" charset="0"/>
                <a:cs typeface="Calibri" panose="020F0502020204030204" pitchFamily="34" charset="0"/>
              </a:rPr>
              <a:t>                                          </a:t>
            </a:r>
          </a:p>
          <a:p>
            <a:r>
              <a:rPr lang="en-US" sz="1100" b="1" dirty="0">
                <a:effectLst/>
                <a:latin typeface="Calibri" panose="020F0502020204030204" pitchFamily="34" charset="0"/>
                <a:ea typeface="Times New Roman" panose="02020603050405020304" pitchFamily="18" charset="0"/>
                <a:cs typeface="Calibri" panose="020F0502020204030204" pitchFamily="34" charset="0"/>
              </a:rPr>
              <a:t>                                                    FAMU FCU FINANCIAL SUMMARY DECEMBER 31, 2021</a:t>
            </a:r>
            <a:endParaRPr lang="en-US" sz="1100" b="1" dirty="0">
              <a:effectLst/>
              <a:latin typeface="Calibri" panose="020F0502020204030204" pitchFamily="34" charset="0"/>
              <a:ea typeface="Calibri" panose="020F0502020204030204" pitchFamily="34" charset="0"/>
              <a:cs typeface="Calibri" panose="020F0502020204030204" pitchFamily="34" charset="0"/>
            </a:endParaRPr>
          </a:p>
          <a:p>
            <a:endParaRPr lang="en-US" sz="1100" dirty="0">
              <a:solidFill>
                <a:schemeClr val="accent2">
                  <a:lumMod val="75000"/>
                </a:schemeClr>
              </a:solidFill>
            </a:endParaRPr>
          </a:p>
        </p:txBody>
      </p:sp>
      <p:graphicFrame>
        <p:nvGraphicFramePr>
          <p:cNvPr id="6" name="Table 5">
            <a:extLst>
              <a:ext uri="{FF2B5EF4-FFF2-40B4-BE49-F238E27FC236}">
                <a16:creationId xmlns:a16="http://schemas.microsoft.com/office/drawing/2014/main" id="{CAB81847-D00F-4261-80C5-5E30250EA4FA}"/>
              </a:ext>
            </a:extLst>
          </p:cNvPr>
          <p:cNvGraphicFramePr>
            <a:graphicFrameLocks noGrp="1"/>
          </p:cNvGraphicFramePr>
          <p:nvPr>
            <p:extLst>
              <p:ext uri="{D42A27DB-BD31-4B8C-83A1-F6EECF244321}">
                <p14:modId xmlns:p14="http://schemas.microsoft.com/office/powerpoint/2010/main" val="1733091230"/>
              </p:ext>
            </p:extLst>
          </p:nvPr>
        </p:nvGraphicFramePr>
        <p:xfrm>
          <a:off x="1669409" y="708102"/>
          <a:ext cx="7415868" cy="6058706"/>
        </p:xfrm>
        <a:graphic>
          <a:graphicData uri="http://schemas.openxmlformats.org/drawingml/2006/table">
            <a:tbl>
              <a:tblPr firstRow="1" firstCol="1" bandRow="1"/>
              <a:tblGrid>
                <a:gridCol w="4236084">
                  <a:extLst>
                    <a:ext uri="{9D8B030D-6E8A-4147-A177-3AD203B41FA5}">
                      <a16:colId xmlns:a16="http://schemas.microsoft.com/office/drawing/2014/main" val="2297669070"/>
                    </a:ext>
                  </a:extLst>
                </a:gridCol>
                <a:gridCol w="1593731">
                  <a:extLst>
                    <a:ext uri="{9D8B030D-6E8A-4147-A177-3AD203B41FA5}">
                      <a16:colId xmlns:a16="http://schemas.microsoft.com/office/drawing/2014/main" val="3849321798"/>
                    </a:ext>
                  </a:extLst>
                </a:gridCol>
                <a:gridCol w="1586053">
                  <a:extLst>
                    <a:ext uri="{9D8B030D-6E8A-4147-A177-3AD203B41FA5}">
                      <a16:colId xmlns:a16="http://schemas.microsoft.com/office/drawing/2014/main" val="1826721563"/>
                    </a:ext>
                  </a:extLst>
                </a:gridCol>
              </a:tblGrid>
              <a:tr h="93498">
                <a:tc>
                  <a:txBody>
                    <a:bodyPr/>
                    <a:lstStyle/>
                    <a:p>
                      <a:pPr marL="0" marR="0" algn="ctr">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                       Dec-2021</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                Dec-2020       </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287684821"/>
                  </a:ext>
                </a:extLst>
              </a:tr>
              <a:tr h="184167">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ASSETS: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                       Amount</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ct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                  Amount</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182890656"/>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Cash &amp; Equivalents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12,361,822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9,726,212</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992029200"/>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INVESTMENTS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942,213</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1,436,213</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672866644"/>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LOANS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13,985,635</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10,350,650</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895804971"/>
                  </a:ext>
                </a:extLst>
              </a:tr>
              <a:tr h="359841">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(Allowance for Loan &amp; Lease Losses or Allowance for Credit Losses on Loans &amp; Leases )</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(246,810)</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(237,832)</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920906725"/>
                  </a:ext>
                </a:extLst>
              </a:tr>
              <a:tr h="184167">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Land And Building</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991,428</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985,769</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857179695"/>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All Other Assets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384,206</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1,547,689</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998860063"/>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ASSETS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28,742,532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24,100,864</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066362982"/>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Accounts Payable &amp; Other Liabilities \3</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1,723,322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238,282</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362862283"/>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Uninsured Secondary Capital</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288,966</a:t>
                      </a: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281,839</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345712810"/>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SHARES &amp; DEPOSITS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24,063,280</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21,906,594</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32949451"/>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LIABILITIES \5</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25,786,612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22,144,876</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916257094"/>
                  </a:ext>
                </a:extLst>
              </a:tr>
              <a:tr h="184167">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Regular Reserve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422,467</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422,467</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827042118"/>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Undivided Earnings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2,226,487</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1,251,682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679059578"/>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EQUITY</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2,937,920</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1,955,988</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024037844"/>
                  </a:ext>
                </a:extLst>
              </a:tr>
              <a:tr h="327922">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LIABILITIES, SHARES, &amp; EQUITY</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28,724,532</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24,100,864</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132038457"/>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Loan Income*</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704,459</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818,325</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328886425"/>
                  </a:ext>
                </a:extLst>
              </a:tr>
              <a:tr h="184167">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Investment Income*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21,803</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46,149</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473203957"/>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Other Income*</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2,083,961</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1,335,634</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1027709967"/>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Total Other Operating Expenses*</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1,835,418</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1,215,216</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195015500"/>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Non-interest Income &amp; (Expense)*</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235,787</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184,628</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802535953"/>
                  </a:ext>
                </a:extLst>
              </a:tr>
              <a:tr h="359841">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Provision for Loan/Lease Losses or Total Credit Loss Expense*</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189,416</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137,810</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802147022"/>
                  </a:ext>
                </a:extLst>
              </a:tr>
              <a:tr h="184167">
                <a:tc>
                  <a:txBody>
                    <a:bodyPr/>
                    <a:lstStyle/>
                    <a:p>
                      <a:pPr marL="0" marR="0">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Cost of Funds*</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34,824</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endParaRPr lang="en-US" sz="1200" b="1" dirty="0">
                        <a:effectLst/>
                        <a:latin typeface="Calibri" panose="020F0502020204030204" pitchFamily="34" charset="0"/>
                        <a:ea typeface="Times New Roman" panose="02020603050405020304" pitchFamily="18" charset="0"/>
                        <a:cs typeface="Calibri" panose="020F0502020204030204" pitchFamily="34" charset="0"/>
                      </a:endParaRPr>
                    </a:p>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40,423</a:t>
                      </a:r>
                    </a:p>
                    <a:p>
                      <a:pPr marL="0" marR="0" algn="r">
                        <a:lnSpc>
                          <a:spcPct val="107000"/>
                        </a:lnSpc>
                        <a:spcBef>
                          <a:spcPts val="0"/>
                        </a:spcBef>
                        <a:spcAft>
                          <a:spcPts val="0"/>
                        </a:spcAft>
                      </a:pP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3495325130"/>
                  </a:ext>
                </a:extLst>
              </a:tr>
              <a:tr h="184167">
                <a:tc>
                  <a:txBody>
                    <a:bodyPr/>
                    <a:lstStyle/>
                    <a:p>
                      <a:pPr marL="0" marR="0">
                        <a:lnSpc>
                          <a:spcPct val="107000"/>
                        </a:lnSpc>
                        <a:spcBef>
                          <a:spcPts val="0"/>
                        </a:spcBef>
                        <a:spcAft>
                          <a:spcPts val="0"/>
                        </a:spcAft>
                      </a:pPr>
                      <a:r>
                        <a:rPr lang="en-US" sz="1200" b="1">
                          <a:effectLst/>
                          <a:latin typeface="Calibri" panose="020F0502020204030204" pitchFamily="34" charset="0"/>
                          <a:ea typeface="Times New Roman" panose="02020603050405020304" pitchFamily="18" charset="0"/>
                          <a:cs typeface="Calibri" panose="020F0502020204030204" pitchFamily="34" charset="0"/>
                        </a:rPr>
                        <a:t>NET INCOME (LOSS) </a:t>
                      </a:r>
                      <a:endParaRPr lang="en-US" sz="1200" b="1">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974,805</a:t>
                      </a:r>
                      <a:endParaRPr lang="en-US" sz="1200" b="1"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gn="r">
                        <a:lnSpc>
                          <a:spcPct val="107000"/>
                        </a:lnSpc>
                        <a:spcBef>
                          <a:spcPts val="0"/>
                        </a:spcBef>
                        <a:spcAft>
                          <a:spcPts val="0"/>
                        </a:spcAft>
                      </a:pPr>
                      <a:r>
                        <a:rPr lang="en-US" sz="1200" b="1" dirty="0">
                          <a:effectLst/>
                          <a:latin typeface="Calibri" panose="020F0502020204030204" pitchFamily="34" charset="0"/>
                          <a:ea typeface="Times New Roman" panose="02020603050405020304" pitchFamily="18" charset="0"/>
                          <a:cs typeface="Calibri" panose="020F0502020204030204" pitchFamily="34" charset="0"/>
                        </a:rPr>
                        <a:t>991,711</a:t>
                      </a:r>
                      <a:endParaRPr lang="en-US" sz="1200" b="1"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2630677357"/>
                  </a:ext>
                </a:extLst>
              </a:tr>
              <a:tr h="184167">
                <a:tc>
                  <a:txBody>
                    <a:bodyPr/>
                    <a:lstStyle/>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700"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marL="0" marR="0">
                        <a:lnSpc>
                          <a:spcPct val="107000"/>
                        </a:lnSpc>
                        <a:spcBef>
                          <a:spcPts val="0"/>
                        </a:spcBef>
                        <a:spcAft>
                          <a:spcPts val="0"/>
                        </a:spcAft>
                      </a:pPr>
                      <a:r>
                        <a:rPr lang="en-US" sz="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700" dirty="0">
                        <a:effectLst/>
                        <a:latin typeface="Calibri" panose="020F0502020204030204" pitchFamily="34" charset="0"/>
                        <a:ea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tc>
                  <a:txBody>
                    <a:bodyPr/>
                    <a:lstStyle/>
                    <a:p>
                      <a:pPr>
                        <a:lnSpc>
                          <a:spcPct val="107000"/>
                        </a:lnSpc>
                      </a:pPr>
                      <a:endParaRPr lang="en-US" sz="700" dirty="0">
                        <a:effectLst/>
                        <a:latin typeface="Calibri" panose="020F0502020204030204" pitchFamily="34" charset="0"/>
                        <a:cs typeface="Calibri" panose="020F0502020204030204" pitchFamily="34" charset="0"/>
                      </a:endParaRPr>
                    </a:p>
                  </a:txBody>
                  <a:tcPr marL="6457" marR="6457" marT="6457" marB="6457" anchor="ctr">
                    <a:lnL>
                      <a:noFill/>
                    </a:lnL>
                    <a:lnR>
                      <a:noFill/>
                    </a:lnR>
                    <a:lnT>
                      <a:noFill/>
                    </a:lnT>
                    <a:lnB>
                      <a:noFill/>
                    </a:lnB>
                  </a:tcPr>
                </a:tc>
                <a:extLst>
                  <a:ext uri="{0D108BD9-81ED-4DB2-BD59-A6C34878D82A}">
                    <a16:rowId xmlns:a16="http://schemas.microsoft.com/office/drawing/2014/main" val="50540738"/>
                  </a:ext>
                </a:extLst>
              </a:tr>
            </a:tbl>
          </a:graphicData>
        </a:graphic>
      </p:graphicFrame>
    </p:spTree>
    <p:extLst>
      <p:ext uri="{BB962C8B-B14F-4D97-AF65-F5344CB8AC3E}">
        <p14:creationId xmlns:p14="http://schemas.microsoft.com/office/powerpoint/2010/main" val="938786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food, drawing&#10;&#10;Description automatically generated">
            <a:extLst>
              <a:ext uri="{FF2B5EF4-FFF2-40B4-BE49-F238E27FC236}">
                <a16:creationId xmlns:a16="http://schemas.microsoft.com/office/drawing/2014/main" id="{EB4B9D14-4ADC-495F-AA4F-D73B304B071C}"/>
              </a:ext>
            </a:extLst>
          </p:cNvPr>
          <p:cNvPicPr>
            <a:picLocks noChangeAspect="1"/>
          </p:cNvPicPr>
          <p:nvPr/>
        </p:nvPicPr>
        <p:blipFill rotWithShape="1">
          <a:blip r:embed="rId2"/>
          <a:srcRect t="7339" r="-2" b="-2"/>
          <a:stretch/>
        </p:blipFill>
        <p:spPr>
          <a:xfrm>
            <a:off x="0" y="191923"/>
            <a:ext cx="2167098" cy="1305731"/>
          </a:xfrm>
          <a:prstGeom prst="rect">
            <a:avLst/>
          </a:prstGeom>
        </p:spPr>
      </p:pic>
      <p:sp>
        <p:nvSpPr>
          <p:cNvPr id="2" name="Footer Placeholder 1">
            <a:extLst>
              <a:ext uri="{FF2B5EF4-FFF2-40B4-BE49-F238E27FC236}">
                <a16:creationId xmlns:a16="http://schemas.microsoft.com/office/drawing/2014/main" id="{C642A422-C747-4DD2-BF6B-312E6773AE34}"/>
              </a:ext>
            </a:extLst>
          </p:cNvPr>
          <p:cNvSpPr>
            <a:spLocks noGrp="1"/>
          </p:cNvSpPr>
          <p:nvPr>
            <p:ph type="ftr" sz="quarter" idx="11"/>
          </p:nvPr>
        </p:nvSpPr>
        <p:spPr>
          <a:xfrm>
            <a:off x="2978091" y="844788"/>
            <a:ext cx="5186701" cy="365125"/>
          </a:xfrm>
        </p:spPr>
        <p:txBody>
          <a:bodyPr/>
          <a:lstStyle/>
          <a:p>
            <a:r>
              <a:rPr lang="en-US" sz="1100" dirty="0">
                <a:solidFill>
                  <a:schemeClr val="accent2">
                    <a:lumMod val="75000"/>
                  </a:schemeClr>
                </a:solidFill>
              </a:rPr>
              <a:t>                           CHAIRMAN OF THE BOARD 2022 REPORT </a:t>
            </a:r>
          </a:p>
        </p:txBody>
      </p:sp>
      <p:sp>
        <p:nvSpPr>
          <p:cNvPr id="3" name="TextBox 2">
            <a:extLst>
              <a:ext uri="{FF2B5EF4-FFF2-40B4-BE49-F238E27FC236}">
                <a16:creationId xmlns:a16="http://schemas.microsoft.com/office/drawing/2014/main" id="{76B7527B-A87A-4B1C-B486-5F6595BDCE41}"/>
              </a:ext>
            </a:extLst>
          </p:cNvPr>
          <p:cNvSpPr txBox="1"/>
          <p:nvPr/>
        </p:nvSpPr>
        <p:spPr>
          <a:xfrm>
            <a:off x="2099986" y="1563831"/>
            <a:ext cx="7255576" cy="4493538"/>
          </a:xfrm>
          <a:prstGeom prst="rect">
            <a:avLst/>
          </a:prstGeom>
          <a:noFill/>
        </p:spPr>
        <p:txBody>
          <a:bodyPr wrap="square" rtlCol="0">
            <a:spAutoFit/>
          </a:bodyPr>
          <a:lstStyle/>
          <a:p>
            <a:pPr marL="0" marR="0"/>
            <a:r>
              <a:rPr lang="en-US" sz="1200" b="1" dirty="0">
                <a:effectLst/>
                <a:latin typeface="Calibri" panose="020F0502020204030204" pitchFamily="34" charset="0"/>
                <a:ea typeface="Times New Roman" panose="02020603050405020304" pitchFamily="18" charset="0"/>
              </a:rPr>
              <a:t>CHAIRMAN’S REPORT </a:t>
            </a:r>
            <a:endParaRPr lang="en-US" sz="1200" b="1" dirty="0">
              <a:effectLst/>
              <a:latin typeface="Calibri" panose="020F0502020204030204" pitchFamily="34"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Presented by: Lorenzo Alexander, Board Chairman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FAMU Federal Credit Union Board of Directors would like to welcome each of you, and to personally thank </a:t>
            </a:r>
            <a:r>
              <a:rPr lang="en-US" sz="1100" dirty="0">
                <a:latin typeface="Times New Roman" panose="02020603050405020304" pitchFamily="18" charset="0"/>
                <a:ea typeface="Times New Roman" panose="02020603050405020304" pitchFamily="18" charset="0"/>
                <a:cs typeface="Times New Roman" panose="02020603050405020304" pitchFamily="18" charset="0"/>
              </a:rPr>
              <a:t>you for joining our 87th Annual Meeting. Our Mission is to provide the best and most competitive financial services and </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products to meet or exceed the needs of our members.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Today, we celebrate 87 years of providing financial services to our field of membership. The FAMU Federal Credit Union was chartered by the Alumni of Florida A&amp;M University on that great day in 1935.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For 87 years, we have provided financial access to our members to assist in improving their way of life to purchase their first or second home, new car or pay for college tuition, pay off debts, build a better credit rating, obtain emergency loans after a storm and tough times, and gain access to capital for their small minority owned business and investments for future needs. These are just a few of the many financial service opportunities that are available for our credit union members.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Now with more than two years in a COVID-19 environment, </a:t>
            </a:r>
            <a:r>
              <a:rPr lang="en-US" sz="1100" dirty="0">
                <a:latin typeface="Times New Roman" panose="02020603050405020304" pitchFamily="18" charset="0"/>
                <a:ea typeface="Times New Roman" panose="02020603050405020304" pitchFamily="18" charset="0"/>
                <a:cs typeface="Times New Roman" panose="02020603050405020304" pitchFamily="18" charset="0"/>
              </a:rPr>
              <a:t>there have been changes and new </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challenges to both our lives and how financial services are provided. We thank each and everyone of you for your patience, understanding, loyalty and trust during this unprecedented time. Although many changes have taken place, our focus and vision remain the same - to create greater value for our members, deliver exceptional service, and to provide financial solutions to assist our members achieve their financial needs and dreams.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On behalf of the Board of Directors and the Credit Union Staff, we sincerely thank each and everyone of our members for supporting and entrusting us to listen to your concerns, initiate solutions, and help you achieve your financial needs and goals.</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spcBef>
                <a:spcPts val="0"/>
              </a:spcBef>
              <a:spcAft>
                <a:spcPts val="120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466785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9518</TotalTime>
  <Words>3849</Words>
  <Application>Microsoft Office PowerPoint</Application>
  <PresentationFormat>Widescreen</PresentationFormat>
  <Paragraphs>321</Paragraphs>
  <Slides>14</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14</vt:i4>
      </vt:variant>
    </vt:vector>
  </HeadingPairs>
  <TitlesOfParts>
    <vt:vector size="28" baseType="lpstr">
      <vt:lpstr>Aharoni</vt:lpstr>
      <vt:lpstr>Arial</vt:lpstr>
      <vt:lpstr>Arial Black</vt:lpstr>
      <vt:lpstr>Calibri</vt:lpstr>
      <vt:lpstr>Century Schoolbook</vt:lpstr>
      <vt:lpstr>Consolas</vt:lpstr>
      <vt:lpstr>SymbolMT</vt:lpstr>
      <vt:lpstr>Tahoma</vt:lpstr>
      <vt:lpstr>Times New Roman</vt:lpstr>
      <vt:lpstr>TimesNewRomanPS-BoldMT</vt:lpstr>
      <vt:lpstr>TimesNewRomanPSMT</vt:lpstr>
      <vt:lpstr>Trebuchet MS</vt:lpstr>
      <vt:lpstr>Wingdings 3</vt:lpstr>
      <vt:lpstr>Facet</vt:lpstr>
      <vt:lpstr>Lorenzo Alexander, Board Chair Sheilah Montgomery, CEO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Lorenzo Alexander, Board Chair Sheilah Montgomery, CEO</dc:title>
  <dc:creator>Sheilah Montgomery</dc:creator>
  <cp:lastModifiedBy>Nadine Ferere</cp:lastModifiedBy>
  <cp:revision>164</cp:revision>
  <dcterms:created xsi:type="dcterms:W3CDTF">2020-06-12T04:40:04Z</dcterms:created>
  <dcterms:modified xsi:type="dcterms:W3CDTF">2022-05-11T13:58:04Z</dcterms:modified>
</cp:coreProperties>
</file>